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96" r:id="rId2"/>
  </p:sldMasterIdLst>
  <p:notesMasterIdLst>
    <p:notesMasterId r:id="rId13"/>
  </p:notesMasterIdLst>
  <p:handoutMasterIdLst>
    <p:handoutMasterId r:id="rId14"/>
  </p:handoutMasterIdLst>
  <p:sldIdLst>
    <p:sldId id="363" r:id="rId3"/>
    <p:sldId id="364" r:id="rId4"/>
    <p:sldId id="349" r:id="rId5"/>
    <p:sldId id="382" r:id="rId6"/>
    <p:sldId id="384" r:id="rId7"/>
    <p:sldId id="385" r:id="rId8"/>
    <p:sldId id="354" r:id="rId9"/>
    <p:sldId id="357" r:id="rId10"/>
    <p:sldId id="356" r:id="rId11"/>
    <p:sldId id="365" r:id="rId12"/>
  </p:sldIdLst>
  <p:sldSz cx="9144000" cy="6858000" type="screen4x3"/>
  <p:notesSz cx="6799263" cy="9929813"/>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5E38"/>
    <a:srgbClr val="F4A0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834" autoAdjust="0"/>
    <p:restoredTop sz="94660"/>
  </p:normalViewPr>
  <p:slideViewPr>
    <p:cSldViewPr>
      <p:cViewPr>
        <p:scale>
          <a:sx n="114" d="100"/>
          <a:sy n="114" d="100"/>
        </p:scale>
        <p:origin x="-744" y="936"/>
      </p:cViewPr>
      <p:guideLst>
        <p:guide orient="horz" pos="3929"/>
        <p:guide orient="horz" pos="402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90"/>
      </p:cViewPr>
      <p:guideLst>
        <p:guide orient="horz" pos="3128"/>
        <p:guide pos="2142"/>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1275" y="1"/>
            <a:ext cx="2946400" cy="496888"/>
          </a:xfrm>
          <a:prstGeom prst="rect">
            <a:avLst/>
          </a:prstGeom>
        </p:spPr>
        <p:txBody>
          <a:bodyPr vert="horz" lIns="91440" tIns="45720" rIns="91440" bIns="45720" rtlCol="0"/>
          <a:lstStyle>
            <a:lvl1pPr algn="r">
              <a:defRPr sz="1200"/>
            </a:lvl1pPr>
          </a:lstStyle>
          <a:p>
            <a:fld id="{A446B5CB-76F3-448E-AF70-C46A94660ABF}" type="datetimeFigureOut">
              <a:rPr lang="fr-FR" smtClean="0"/>
              <a:pPr/>
              <a:t>12/06/2015</a:t>
            </a:fld>
            <a:endParaRPr lang="fr-FR"/>
          </a:p>
        </p:txBody>
      </p:sp>
      <p:sp>
        <p:nvSpPr>
          <p:cNvPr id="4" name="Espace réservé du pied de page 3"/>
          <p:cNvSpPr>
            <a:spLocks noGrp="1"/>
          </p:cNvSpPr>
          <p:nvPr>
            <p:ph type="ftr" sz="quarter" idx="2"/>
          </p:nvPr>
        </p:nvSpPr>
        <p:spPr>
          <a:xfrm>
            <a:off x="0" y="9431338"/>
            <a:ext cx="2946400" cy="496888"/>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1275" y="9431338"/>
            <a:ext cx="2946400" cy="496888"/>
          </a:xfrm>
          <a:prstGeom prst="rect">
            <a:avLst/>
          </a:prstGeom>
        </p:spPr>
        <p:txBody>
          <a:bodyPr vert="horz" lIns="91440" tIns="45720" rIns="91440" bIns="45720" rtlCol="0" anchor="b"/>
          <a:lstStyle>
            <a:lvl1pPr algn="r">
              <a:defRPr sz="1200"/>
            </a:lvl1pPr>
          </a:lstStyle>
          <a:p>
            <a:fld id="{206228F6-0931-45AD-8065-D74482852FA4}" type="slidenum">
              <a:rPr lang="fr-FR" smtClean="0"/>
              <a:pPr/>
              <a:t>‹N°›</a:t>
            </a:fld>
            <a:endParaRPr lang="fr-FR"/>
          </a:p>
        </p:txBody>
      </p:sp>
    </p:spTree>
    <p:extLst>
      <p:ext uri="{BB962C8B-B14F-4D97-AF65-F5344CB8AC3E}">
        <p14:creationId xmlns:p14="http://schemas.microsoft.com/office/powerpoint/2010/main" val="10673215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2"/>
            <a:ext cx="2946348" cy="4964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fr-FR"/>
          </a:p>
        </p:txBody>
      </p:sp>
      <p:sp>
        <p:nvSpPr>
          <p:cNvPr id="6147" name="Rectangle 3"/>
          <p:cNvSpPr>
            <a:spLocks noGrp="1" noChangeArrowheads="1"/>
          </p:cNvSpPr>
          <p:nvPr>
            <p:ph type="dt" idx="1"/>
          </p:nvPr>
        </p:nvSpPr>
        <p:spPr bwMode="auto">
          <a:xfrm>
            <a:off x="3851342" y="2"/>
            <a:ext cx="2946348" cy="4964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fr-FR"/>
          </a:p>
        </p:txBody>
      </p:sp>
      <p:sp>
        <p:nvSpPr>
          <p:cNvPr id="8196" name="Rectangle 4"/>
          <p:cNvSpPr>
            <a:spLocks noGrp="1" noRot="1" noChangeAspect="1" noChangeArrowheads="1" noTextEdit="1"/>
          </p:cNvSpPr>
          <p:nvPr>
            <p:ph type="sldImg" idx="2"/>
          </p:nvPr>
        </p:nvSpPr>
        <p:spPr bwMode="auto">
          <a:xfrm>
            <a:off x="915988" y="744538"/>
            <a:ext cx="4967287" cy="372586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679927" y="4716661"/>
            <a:ext cx="5439410" cy="4468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150" name="Rectangle 6"/>
          <p:cNvSpPr>
            <a:spLocks noGrp="1" noChangeArrowheads="1"/>
          </p:cNvSpPr>
          <p:nvPr>
            <p:ph type="ftr" sz="quarter" idx="4"/>
          </p:nvPr>
        </p:nvSpPr>
        <p:spPr bwMode="auto">
          <a:xfrm>
            <a:off x="0" y="9431602"/>
            <a:ext cx="2946348" cy="4964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fr-FR"/>
          </a:p>
        </p:txBody>
      </p:sp>
      <p:sp>
        <p:nvSpPr>
          <p:cNvPr id="6151" name="Rectangle 7"/>
          <p:cNvSpPr>
            <a:spLocks noGrp="1" noChangeArrowheads="1"/>
          </p:cNvSpPr>
          <p:nvPr>
            <p:ph type="sldNum" sz="quarter" idx="5"/>
          </p:nvPr>
        </p:nvSpPr>
        <p:spPr bwMode="auto">
          <a:xfrm>
            <a:off x="3851342" y="9431602"/>
            <a:ext cx="2946348" cy="4964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7E701EC2-DA69-471F-9D2C-66207DBBAC39}" type="slidenum">
              <a:rPr lang="fr-FR"/>
              <a:pPr>
                <a:defRPr/>
              </a:pPr>
              <a:t>‹N°›</a:t>
            </a:fld>
            <a:endParaRPr lang="fr-FR"/>
          </a:p>
        </p:txBody>
      </p:sp>
    </p:spTree>
    <p:extLst>
      <p:ext uri="{BB962C8B-B14F-4D97-AF65-F5344CB8AC3E}">
        <p14:creationId xmlns:p14="http://schemas.microsoft.com/office/powerpoint/2010/main" val="3682647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7E701EC2-DA69-471F-9D2C-66207DBBAC39}" type="slidenum">
              <a:rPr lang="fr-FR" smtClean="0"/>
              <a:pPr>
                <a:defRPr/>
              </a:pPr>
              <a:t>1</a:t>
            </a:fld>
            <a:endParaRPr lang="fr-FR"/>
          </a:p>
        </p:txBody>
      </p:sp>
    </p:spTree>
    <p:extLst>
      <p:ext uri="{BB962C8B-B14F-4D97-AF65-F5344CB8AC3E}">
        <p14:creationId xmlns:p14="http://schemas.microsoft.com/office/powerpoint/2010/main" val="31387891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7E701EC2-DA69-471F-9D2C-66207DBBAC39}" type="slidenum">
              <a:rPr lang="fr-FR" smtClean="0"/>
              <a:pPr>
                <a:defRPr/>
              </a:pPr>
              <a:t>2</a:t>
            </a:fld>
            <a:endParaRPr lang="fr-FR"/>
          </a:p>
        </p:txBody>
      </p:sp>
    </p:spTree>
    <p:extLst>
      <p:ext uri="{BB962C8B-B14F-4D97-AF65-F5344CB8AC3E}">
        <p14:creationId xmlns:p14="http://schemas.microsoft.com/office/powerpoint/2010/main" val="3010659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7E701EC2-DA69-471F-9D2C-66207DBBAC39}" type="slidenum">
              <a:rPr lang="fr-FR" smtClean="0"/>
              <a:pPr>
                <a:defRPr/>
              </a:pPr>
              <a:t>3</a:t>
            </a:fld>
            <a:endParaRPr lang="fr-FR"/>
          </a:p>
        </p:txBody>
      </p:sp>
    </p:spTree>
    <p:extLst>
      <p:ext uri="{BB962C8B-B14F-4D97-AF65-F5344CB8AC3E}">
        <p14:creationId xmlns:p14="http://schemas.microsoft.com/office/powerpoint/2010/main" val="36514610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7E701EC2-DA69-471F-9D2C-66207DBBAC39}" type="slidenum">
              <a:rPr lang="fr-FR" smtClean="0"/>
              <a:pPr>
                <a:defRPr/>
              </a:pPr>
              <a:t>4</a:t>
            </a:fld>
            <a:endParaRPr lang="fr-FR"/>
          </a:p>
        </p:txBody>
      </p:sp>
    </p:spTree>
    <p:extLst>
      <p:ext uri="{BB962C8B-B14F-4D97-AF65-F5344CB8AC3E}">
        <p14:creationId xmlns:p14="http://schemas.microsoft.com/office/powerpoint/2010/main" val="3651461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7E701EC2-DA69-471F-9D2C-66207DBBAC39}" type="slidenum">
              <a:rPr lang="fr-FR" smtClean="0"/>
              <a:pPr>
                <a:defRPr/>
              </a:pPr>
              <a:t>5</a:t>
            </a:fld>
            <a:endParaRPr lang="fr-FR"/>
          </a:p>
        </p:txBody>
      </p:sp>
    </p:spTree>
    <p:extLst>
      <p:ext uri="{BB962C8B-B14F-4D97-AF65-F5344CB8AC3E}">
        <p14:creationId xmlns:p14="http://schemas.microsoft.com/office/powerpoint/2010/main" val="14939266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7E701EC2-DA69-471F-9D2C-66207DBBAC39}" type="slidenum">
              <a:rPr lang="fr-FR" smtClean="0"/>
              <a:pPr>
                <a:defRPr/>
              </a:pPr>
              <a:t>6</a:t>
            </a:fld>
            <a:endParaRPr lang="fr-FR"/>
          </a:p>
        </p:txBody>
      </p:sp>
    </p:spTree>
    <p:extLst>
      <p:ext uri="{BB962C8B-B14F-4D97-AF65-F5344CB8AC3E}">
        <p14:creationId xmlns:p14="http://schemas.microsoft.com/office/powerpoint/2010/main" val="42881615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7E701EC2-DA69-471F-9D2C-66207DBBAC39}" type="slidenum">
              <a:rPr lang="fr-FR" smtClean="0"/>
              <a:pPr>
                <a:defRPr/>
              </a:pPr>
              <a:t>7</a:t>
            </a:fld>
            <a:endParaRPr lang="fr-FR"/>
          </a:p>
        </p:txBody>
      </p:sp>
    </p:spTree>
    <p:extLst>
      <p:ext uri="{BB962C8B-B14F-4D97-AF65-F5344CB8AC3E}">
        <p14:creationId xmlns:p14="http://schemas.microsoft.com/office/powerpoint/2010/main" val="33757541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7E701EC2-DA69-471F-9D2C-66207DBBAC39}" type="slidenum">
              <a:rPr lang="fr-FR" smtClean="0"/>
              <a:pPr>
                <a:defRPr/>
              </a:pPr>
              <a:t>8</a:t>
            </a:fld>
            <a:endParaRPr lang="fr-FR"/>
          </a:p>
        </p:txBody>
      </p:sp>
    </p:spTree>
    <p:extLst>
      <p:ext uri="{BB962C8B-B14F-4D97-AF65-F5344CB8AC3E}">
        <p14:creationId xmlns:p14="http://schemas.microsoft.com/office/powerpoint/2010/main" val="23510292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7E701EC2-DA69-471F-9D2C-66207DBBAC39}" type="slidenum">
              <a:rPr lang="fr-FR" smtClean="0"/>
              <a:pPr>
                <a:defRPr/>
              </a:pPr>
              <a:t>9</a:t>
            </a:fld>
            <a:endParaRPr lang="fr-FR"/>
          </a:p>
        </p:txBody>
      </p:sp>
    </p:spTree>
    <p:extLst>
      <p:ext uri="{BB962C8B-B14F-4D97-AF65-F5344CB8AC3E}">
        <p14:creationId xmlns:p14="http://schemas.microsoft.com/office/powerpoint/2010/main" val="5199654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4" name="Picture 7" descr="LOGO_UL_CMJN_CS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23850" y="325438"/>
            <a:ext cx="2792413"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p:cNvSpPr>
            <a:spLocks noGrp="1" noChangeArrowheads="1"/>
          </p:cNvSpPr>
          <p:nvPr>
            <p:ph type="ctrTitle"/>
          </p:nvPr>
        </p:nvSpPr>
        <p:spPr>
          <a:xfrm>
            <a:off x="323850" y="1628775"/>
            <a:ext cx="6227763" cy="3132138"/>
          </a:xfrm>
        </p:spPr>
        <p:txBody>
          <a:bodyPr anchor="b"/>
          <a:lstStyle>
            <a:lvl1pPr>
              <a:defRPr sz="6000"/>
            </a:lvl1pPr>
          </a:lstStyle>
          <a:p>
            <a:pPr lvl="0"/>
            <a:r>
              <a:rPr lang="fr-FR" noProof="0" smtClean="0"/>
              <a:t>Cliquez pour modifier le style du titre</a:t>
            </a:r>
          </a:p>
        </p:txBody>
      </p:sp>
      <p:sp>
        <p:nvSpPr>
          <p:cNvPr id="4099" name="Rectangle 3"/>
          <p:cNvSpPr>
            <a:spLocks noGrp="1" noChangeArrowheads="1"/>
          </p:cNvSpPr>
          <p:nvPr>
            <p:ph type="subTitle" idx="1"/>
          </p:nvPr>
        </p:nvSpPr>
        <p:spPr>
          <a:xfrm>
            <a:off x="323850" y="4760913"/>
            <a:ext cx="8424863" cy="1620837"/>
          </a:xfrm>
        </p:spPr>
        <p:txBody>
          <a:bodyPr/>
          <a:lstStyle>
            <a:lvl1pPr marL="0">
              <a:defRPr sz="4400" b="1">
                <a:solidFill>
                  <a:schemeClr val="bg2"/>
                </a:solidFill>
                <a:latin typeface="Arial Narrow" pitchFamily="34" charset="0"/>
              </a:defRPr>
            </a:lvl1pPr>
          </a:lstStyle>
          <a:p>
            <a:pPr lvl="0"/>
            <a:r>
              <a:rPr lang="fr-FR" noProof="0" smtClean="0"/>
              <a:t>Cliquez pour modifier le style des sous-titres du masque</a:t>
            </a:r>
          </a:p>
        </p:txBody>
      </p:sp>
    </p:spTree>
    <p:extLst>
      <p:ext uri="{BB962C8B-B14F-4D97-AF65-F5344CB8AC3E}">
        <p14:creationId xmlns:p14="http://schemas.microsoft.com/office/powerpoint/2010/main" val="3558081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fld id="{E18BD6EC-DB3E-4263-BBC8-707A310DF0D2}" type="datetime1">
              <a:rPr lang="fr-FR" smtClean="0"/>
              <a:pPr>
                <a:defRPr/>
              </a:pPr>
              <a:t>12/06/2015</a:t>
            </a:fld>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smtClean="0"/>
              <a:t>DIRECTION DES RELATIONS INTERNATIONALES ET EUROPEENNES</a:t>
            </a: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158871D5-C717-4609-B5C5-D3CA2C50B679}" type="slidenum">
              <a:rPr lang="fr-FR"/>
              <a:pPr>
                <a:defRPr/>
              </a:pPr>
              <a:t>‹N°›</a:t>
            </a:fld>
            <a:endParaRPr lang="fr-FR"/>
          </a:p>
        </p:txBody>
      </p:sp>
    </p:spTree>
    <p:extLst>
      <p:ext uri="{BB962C8B-B14F-4D97-AF65-F5344CB8AC3E}">
        <p14:creationId xmlns:p14="http://schemas.microsoft.com/office/powerpoint/2010/main" val="3164578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323850"/>
            <a:ext cx="2057400" cy="5410200"/>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323850"/>
            <a:ext cx="6019800" cy="541020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fld id="{11170C1C-D60D-45AF-89D0-B92D22F3A750}" type="datetime1">
              <a:rPr lang="fr-FR" smtClean="0"/>
              <a:pPr>
                <a:defRPr/>
              </a:pPr>
              <a:t>12/06/2015</a:t>
            </a:fld>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smtClean="0"/>
              <a:t>DIRECTION DES RELATIONS INTERNATIONALES ET EUROPEENNES</a:t>
            </a: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9BA1CC88-6BB8-4140-828B-325EA08680EA}" type="slidenum">
              <a:rPr lang="fr-FR"/>
              <a:pPr>
                <a:defRPr/>
              </a:pPr>
              <a:t>‹N°›</a:t>
            </a:fld>
            <a:endParaRPr lang="fr-FR"/>
          </a:p>
        </p:txBody>
      </p:sp>
    </p:spTree>
    <p:extLst>
      <p:ext uri="{BB962C8B-B14F-4D97-AF65-F5344CB8AC3E}">
        <p14:creationId xmlns:p14="http://schemas.microsoft.com/office/powerpoint/2010/main" val="3210470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4" name="Picture 7" descr="LOGO_UL_CMJN_CS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23850" y="325438"/>
            <a:ext cx="2792413"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p:cNvSpPr>
            <a:spLocks noGrp="1" noChangeArrowheads="1"/>
          </p:cNvSpPr>
          <p:nvPr>
            <p:ph type="ctrTitle"/>
          </p:nvPr>
        </p:nvSpPr>
        <p:spPr>
          <a:xfrm>
            <a:off x="323850" y="1628775"/>
            <a:ext cx="6227763" cy="3132138"/>
          </a:xfrm>
        </p:spPr>
        <p:txBody>
          <a:bodyPr anchor="b"/>
          <a:lstStyle>
            <a:lvl1pPr>
              <a:defRPr sz="6000"/>
            </a:lvl1pPr>
          </a:lstStyle>
          <a:p>
            <a:pPr lvl="0"/>
            <a:r>
              <a:rPr lang="fr-FR" noProof="0" smtClean="0"/>
              <a:t>Cliquez pour modifier le style du titre</a:t>
            </a:r>
          </a:p>
        </p:txBody>
      </p:sp>
      <p:sp>
        <p:nvSpPr>
          <p:cNvPr id="4099" name="Rectangle 3"/>
          <p:cNvSpPr>
            <a:spLocks noGrp="1" noChangeArrowheads="1"/>
          </p:cNvSpPr>
          <p:nvPr>
            <p:ph type="subTitle" idx="1"/>
          </p:nvPr>
        </p:nvSpPr>
        <p:spPr>
          <a:xfrm>
            <a:off x="323850" y="4760913"/>
            <a:ext cx="8424863" cy="1620837"/>
          </a:xfrm>
        </p:spPr>
        <p:txBody>
          <a:bodyPr/>
          <a:lstStyle>
            <a:lvl1pPr marL="0">
              <a:defRPr sz="4400" b="1">
                <a:solidFill>
                  <a:schemeClr val="bg2"/>
                </a:solidFill>
                <a:latin typeface="Arial Narrow" pitchFamily="34" charset="0"/>
              </a:defRPr>
            </a:lvl1pPr>
          </a:lstStyle>
          <a:p>
            <a:pPr lvl="0"/>
            <a:r>
              <a:rPr lang="fr-FR" noProof="0" smtClean="0"/>
              <a:t>Cliquez pour modifier le style des sous-titres du masque</a:t>
            </a:r>
          </a:p>
        </p:txBody>
      </p:sp>
    </p:spTree>
    <p:extLst>
      <p:ext uri="{BB962C8B-B14F-4D97-AF65-F5344CB8AC3E}">
        <p14:creationId xmlns:p14="http://schemas.microsoft.com/office/powerpoint/2010/main" val="34604844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fld id="{8FAF512C-F5CD-4E18-8114-B422C18B1B6D}" type="datetime1">
              <a:rPr lang="fr-FR" smtClean="0">
                <a:solidFill>
                  <a:srgbClr val="FFFFFF"/>
                </a:solidFill>
              </a:rPr>
              <a:pPr>
                <a:defRPr/>
              </a:pPr>
              <a:t>12/06/2015</a:t>
            </a:fld>
            <a:endParaRPr lang="fr-FR">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smtClean="0">
                <a:solidFill>
                  <a:srgbClr val="FFFFFF"/>
                </a:solidFill>
              </a:rPr>
              <a:t>DIRECTION DES RELATIONS INTERNATIONALES ET EUROPEENNES</a:t>
            </a:r>
            <a:endParaRPr lang="fr-FR">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F3890A5-5C2A-4BBF-8E5A-4E7D0CED37A9}" type="slidenum">
              <a:rPr lang="fr-FR">
                <a:solidFill>
                  <a:srgbClr val="FFFFFF"/>
                </a:solidFill>
              </a:rPr>
              <a:pPr>
                <a:defRPr/>
              </a:pPr>
              <a:t>‹N°›</a:t>
            </a:fld>
            <a:endParaRPr lang="fr-FR">
              <a:solidFill>
                <a:srgbClr val="FFFFFF"/>
              </a:solidFill>
            </a:endParaRPr>
          </a:p>
        </p:txBody>
      </p:sp>
    </p:spTree>
    <p:extLst>
      <p:ext uri="{BB962C8B-B14F-4D97-AF65-F5344CB8AC3E}">
        <p14:creationId xmlns:p14="http://schemas.microsoft.com/office/powerpoint/2010/main" val="24937498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fld id="{96643BCE-8A9A-4B60-956D-BE2CD901374A}" type="datetime1">
              <a:rPr lang="fr-FR" smtClean="0">
                <a:solidFill>
                  <a:srgbClr val="FFFFFF"/>
                </a:solidFill>
              </a:rPr>
              <a:pPr>
                <a:defRPr/>
              </a:pPr>
              <a:t>12/06/2015</a:t>
            </a:fld>
            <a:endParaRPr lang="fr-FR">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smtClean="0">
                <a:solidFill>
                  <a:srgbClr val="FFFFFF"/>
                </a:solidFill>
              </a:rPr>
              <a:t>DIRECTION DES RELATIONS INTERNATIONALES ET EUROPEENNES</a:t>
            </a:r>
            <a:endParaRPr lang="fr-FR">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DF99947-17E5-41E8-9B8D-409E07082E1B}" type="slidenum">
              <a:rPr lang="fr-FR">
                <a:solidFill>
                  <a:srgbClr val="FFFFFF"/>
                </a:solidFill>
              </a:rPr>
              <a:pPr>
                <a:defRPr/>
              </a:pPr>
              <a:t>‹N°›</a:t>
            </a:fld>
            <a:endParaRPr lang="fr-FR">
              <a:solidFill>
                <a:srgbClr val="FFFFFF"/>
              </a:solidFill>
            </a:endParaRPr>
          </a:p>
        </p:txBody>
      </p:sp>
    </p:spTree>
    <p:extLst>
      <p:ext uri="{BB962C8B-B14F-4D97-AF65-F5344CB8AC3E}">
        <p14:creationId xmlns:p14="http://schemas.microsoft.com/office/powerpoint/2010/main" val="7025411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412875"/>
            <a:ext cx="4038600" cy="4321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412875"/>
            <a:ext cx="4038600" cy="4321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fld id="{659107B8-57E5-449D-9BE9-7F8C8EFCC04A}" type="datetime1">
              <a:rPr lang="fr-FR" smtClean="0">
                <a:solidFill>
                  <a:srgbClr val="FFFFFF"/>
                </a:solidFill>
              </a:rPr>
              <a:pPr>
                <a:defRPr/>
              </a:pPr>
              <a:t>12/06/2015</a:t>
            </a:fld>
            <a:endParaRPr lang="fr-FR">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fr-FR" smtClean="0">
                <a:solidFill>
                  <a:srgbClr val="FFFFFF"/>
                </a:solidFill>
              </a:rPr>
              <a:t>DIRECTION DES RELATIONS INTERNATIONALES ET EUROPEENNES</a:t>
            </a:r>
            <a:endParaRPr lang="fr-FR">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CD58258-88DF-4927-9060-9984E35F3740}" type="slidenum">
              <a:rPr lang="fr-FR">
                <a:solidFill>
                  <a:srgbClr val="FFFFFF"/>
                </a:solidFill>
              </a:rPr>
              <a:pPr>
                <a:defRPr/>
              </a:pPr>
              <a:t>‹N°›</a:t>
            </a:fld>
            <a:endParaRPr lang="fr-FR">
              <a:solidFill>
                <a:srgbClr val="FFFFFF"/>
              </a:solidFill>
            </a:endParaRPr>
          </a:p>
        </p:txBody>
      </p:sp>
    </p:spTree>
    <p:extLst>
      <p:ext uri="{BB962C8B-B14F-4D97-AF65-F5344CB8AC3E}">
        <p14:creationId xmlns:p14="http://schemas.microsoft.com/office/powerpoint/2010/main" val="925151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a:ln/>
        </p:spPr>
        <p:txBody>
          <a:bodyPr/>
          <a:lstStyle>
            <a:lvl1pPr>
              <a:defRPr/>
            </a:lvl1pPr>
          </a:lstStyle>
          <a:p>
            <a:pPr>
              <a:defRPr/>
            </a:pPr>
            <a:fld id="{CD00E4BE-A244-45DD-8563-1A92A5DA128A}" type="datetime1">
              <a:rPr lang="fr-FR" smtClean="0">
                <a:solidFill>
                  <a:srgbClr val="FFFFFF"/>
                </a:solidFill>
              </a:rPr>
              <a:pPr>
                <a:defRPr/>
              </a:pPr>
              <a:t>12/06/2015</a:t>
            </a:fld>
            <a:endParaRPr lang="fr-FR">
              <a:solidFill>
                <a:srgbClr val="FFFFFF"/>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fr-FR" smtClean="0">
                <a:solidFill>
                  <a:srgbClr val="FFFFFF"/>
                </a:solidFill>
              </a:rPr>
              <a:t>DIRECTION DES RELATIONS INTERNATIONALES ET EUROPEENNES</a:t>
            </a:r>
            <a:endParaRPr lang="fr-FR">
              <a:solidFill>
                <a:srgbClr val="FFFFFF"/>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E85CF60-A28D-42EC-BBD7-3383F7C466B7}" type="slidenum">
              <a:rPr lang="fr-FR">
                <a:solidFill>
                  <a:srgbClr val="FFFFFF"/>
                </a:solidFill>
              </a:rPr>
              <a:pPr>
                <a:defRPr/>
              </a:pPr>
              <a:t>‹N°›</a:t>
            </a:fld>
            <a:endParaRPr lang="fr-FR">
              <a:solidFill>
                <a:srgbClr val="FFFFFF"/>
              </a:solidFill>
            </a:endParaRPr>
          </a:p>
        </p:txBody>
      </p:sp>
    </p:spTree>
    <p:extLst>
      <p:ext uri="{BB962C8B-B14F-4D97-AF65-F5344CB8AC3E}">
        <p14:creationId xmlns:p14="http://schemas.microsoft.com/office/powerpoint/2010/main" val="11502610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fld id="{E565CC38-4DA0-4E7C-81A3-C147EC75A7C4}" type="datetime1">
              <a:rPr lang="fr-FR" smtClean="0">
                <a:solidFill>
                  <a:srgbClr val="FFFFFF"/>
                </a:solidFill>
              </a:rPr>
              <a:pPr>
                <a:defRPr/>
              </a:pPr>
              <a:t>12/06/2015</a:t>
            </a:fld>
            <a:endParaRPr lang="fr-FR">
              <a:solidFill>
                <a:srgbClr val="FFFFFF"/>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fr-FR" smtClean="0">
                <a:solidFill>
                  <a:srgbClr val="FFFFFF"/>
                </a:solidFill>
              </a:rPr>
              <a:t>DIRECTION DES RELATIONS INTERNATIONALES ET EUROPEENNES</a:t>
            </a:r>
            <a:endParaRPr lang="fr-FR">
              <a:solidFill>
                <a:srgbClr val="FFFFFF"/>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144BD5F3-B0C1-4BFB-B9FC-9D797260E11F}" type="slidenum">
              <a:rPr lang="fr-FR">
                <a:solidFill>
                  <a:srgbClr val="FFFFFF"/>
                </a:solidFill>
              </a:rPr>
              <a:pPr>
                <a:defRPr/>
              </a:pPr>
              <a:t>‹N°›</a:t>
            </a:fld>
            <a:endParaRPr lang="fr-FR">
              <a:solidFill>
                <a:srgbClr val="FFFFFF"/>
              </a:solidFill>
            </a:endParaRPr>
          </a:p>
        </p:txBody>
      </p:sp>
    </p:spTree>
    <p:extLst>
      <p:ext uri="{BB962C8B-B14F-4D97-AF65-F5344CB8AC3E}">
        <p14:creationId xmlns:p14="http://schemas.microsoft.com/office/powerpoint/2010/main" val="11721248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63277199-9D4B-485B-9D15-B5FF4C7E1EA6}" type="datetime1">
              <a:rPr lang="fr-FR" smtClean="0">
                <a:solidFill>
                  <a:srgbClr val="FFFFFF"/>
                </a:solidFill>
              </a:rPr>
              <a:pPr>
                <a:defRPr/>
              </a:pPr>
              <a:t>12/06/2015</a:t>
            </a:fld>
            <a:endParaRPr lang="fr-FR">
              <a:solidFill>
                <a:srgbClr val="FFFFFF"/>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fr-FR" smtClean="0">
                <a:solidFill>
                  <a:srgbClr val="FFFFFF"/>
                </a:solidFill>
              </a:rPr>
              <a:t>DIRECTION DES RELATIONS INTERNATIONALES ET EUROPEENNES</a:t>
            </a:r>
            <a:endParaRPr lang="fr-FR">
              <a:solidFill>
                <a:srgbClr val="FFFFFF"/>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EE132D12-2FF5-4FC3-8873-0210AABC5A7D}" type="slidenum">
              <a:rPr lang="fr-FR">
                <a:solidFill>
                  <a:srgbClr val="FFFFFF"/>
                </a:solidFill>
              </a:rPr>
              <a:pPr>
                <a:defRPr/>
              </a:pPr>
              <a:t>‹N°›</a:t>
            </a:fld>
            <a:endParaRPr lang="fr-FR">
              <a:solidFill>
                <a:srgbClr val="FFFFFF"/>
              </a:solidFill>
            </a:endParaRPr>
          </a:p>
        </p:txBody>
      </p:sp>
    </p:spTree>
    <p:extLst>
      <p:ext uri="{BB962C8B-B14F-4D97-AF65-F5344CB8AC3E}">
        <p14:creationId xmlns:p14="http://schemas.microsoft.com/office/powerpoint/2010/main" val="2131917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fld id="{326CFDC5-C6AA-494B-97F9-AD21D5C25493}" type="datetime1">
              <a:rPr lang="fr-FR" smtClean="0">
                <a:solidFill>
                  <a:srgbClr val="FFFFFF"/>
                </a:solidFill>
              </a:rPr>
              <a:pPr>
                <a:defRPr/>
              </a:pPr>
              <a:t>12/06/2015</a:t>
            </a:fld>
            <a:endParaRPr lang="fr-FR">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fr-FR" smtClean="0">
                <a:solidFill>
                  <a:srgbClr val="FFFFFF"/>
                </a:solidFill>
              </a:rPr>
              <a:t>DIRECTION DES RELATIONS INTERNATIONALES ET EUROPEENNES</a:t>
            </a:r>
            <a:endParaRPr lang="fr-FR">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9A13E4A-5ED3-4A07-A5A3-CB750C4CED9B}" type="slidenum">
              <a:rPr lang="fr-FR">
                <a:solidFill>
                  <a:srgbClr val="FFFFFF"/>
                </a:solidFill>
              </a:rPr>
              <a:pPr>
                <a:defRPr/>
              </a:pPr>
              <a:t>‹N°›</a:t>
            </a:fld>
            <a:endParaRPr lang="fr-FR">
              <a:solidFill>
                <a:srgbClr val="FFFFFF"/>
              </a:solidFill>
            </a:endParaRPr>
          </a:p>
        </p:txBody>
      </p:sp>
    </p:spTree>
    <p:extLst>
      <p:ext uri="{BB962C8B-B14F-4D97-AF65-F5344CB8AC3E}">
        <p14:creationId xmlns:p14="http://schemas.microsoft.com/office/powerpoint/2010/main" val="764459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fld id="{67340E81-AA0D-432B-B8A9-CED6A720C483}" type="datetime1">
              <a:rPr lang="fr-FR" smtClean="0"/>
              <a:pPr>
                <a:defRPr/>
              </a:pPr>
              <a:t>12/06/2015</a:t>
            </a:fld>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smtClean="0"/>
              <a:t>DIRECTION DES RELATIONS INTERNATIONALES ET EUROPEENNES</a:t>
            </a: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EE434C24-85E9-45ED-BBE4-3CE7197E147C}" type="slidenum">
              <a:rPr lang="fr-FR"/>
              <a:pPr>
                <a:defRPr/>
              </a:pPr>
              <a:t>‹N°›</a:t>
            </a:fld>
            <a:endParaRPr lang="fr-FR"/>
          </a:p>
        </p:txBody>
      </p:sp>
    </p:spTree>
    <p:extLst>
      <p:ext uri="{BB962C8B-B14F-4D97-AF65-F5344CB8AC3E}">
        <p14:creationId xmlns:p14="http://schemas.microsoft.com/office/powerpoint/2010/main" val="9360090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fld id="{E8B7F193-767E-42DB-A8E5-62E509793F59}" type="datetime1">
              <a:rPr lang="fr-FR" smtClean="0">
                <a:solidFill>
                  <a:srgbClr val="FFFFFF"/>
                </a:solidFill>
              </a:rPr>
              <a:pPr>
                <a:defRPr/>
              </a:pPr>
              <a:t>12/06/2015</a:t>
            </a:fld>
            <a:endParaRPr lang="fr-FR">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fr-FR" smtClean="0">
                <a:solidFill>
                  <a:srgbClr val="FFFFFF"/>
                </a:solidFill>
              </a:rPr>
              <a:t>DIRECTION DES RELATIONS INTERNATIONALES ET EUROPEENNES</a:t>
            </a:r>
            <a:endParaRPr lang="fr-FR">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8260AE1-CA87-495C-B062-45CD490F83AA}" type="slidenum">
              <a:rPr lang="fr-FR">
                <a:solidFill>
                  <a:srgbClr val="FFFFFF"/>
                </a:solidFill>
              </a:rPr>
              <a:pPr>
                <a:defRPr/>
              </a:pPr>
              <a:t>‹N°›</a:t>
            </a:fld>
            <a:endParaRPr lang="fr-FR">
              <a:solidFill>
                <a:srgbClr val="FFFFFF"/>
              </a:solidFill>
            </a:endParaRPr>
          </a:p>
        </p:txBody>
      </p:sp>
    </p:spTree>
    <p:extLst>
      <p:ext uri="{BB962C8B-B14F-4D97-AF65-F5344CB8AC3E}">
        <p14:creationId xmlns:p14="http://schemas.microsoft.com/office/powerpoint/2010/main" val="23873213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fld id="{016E7DF2-8390-4A04-982B-3FFF5B677090}" type="datetime1">
              <a:rPr lang="fr-FR" smtClean="0">
                <a:solidFill>
                  <a:srgbClr val="FFFFFF"/>
                </a:solidFill>
              </a:rPr>
              <a:pPr>
                <a:defRPr/>
              </a:pPr>
              <a:t>12/06/2015</a:t>
            </a:fld>
            <a:endParaRPr lang="fr-FR">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smtClean="0">
                <a:solidFill>
                  <a:srgbClr val="FFFFFF"/>
                </a:solidFill>
              </a:rPr>
              <a:t>DIRECTION DES RELATIONS INTERNATIONALES ET EUROPEENNES</a:t>
            </a:r>
            <a:endParaRPr lang="fr-FR">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2764E94-34B1-40CE-910B-87F2172CAA5B}" type="slidenum">
              <a:rPr lang="fr-FR">
                <a:solidFill>
                  <a:srgbClr val="FFFFFF"/>
                </a:solidFill>
              </a:rPr>
              <a:pPr>
                <a:defRPr/>
              </a:pPr>
              <a:t>‹N°›</a:t>
            </a:fld>
            <a:endParaRPr lang="fr-FR">
              <a:solidFill>
                <a:srgbClr val="FFFFFF"/>
              </a:solidFill>
            </a:endParaRPr>
          </a:p>
        </p:txBody>
      </p:sp>
    </p:spTree>
    <p:extLst>
      <p:ext uri="{BB962C8B-B14F-4D97-AF65-F5344CB8AC3E}">
        <p14:creationId xmlns:p14="http://schemas.microsoft.com/office/powerpoint/2010/main" val="14213662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323850"/>
            <a:ext cx="2057400" cy="5410200"/>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323850"/>
            <a:ext cx="6019800" cy="541020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fld id="{20BFB5DA-D2E8-4EC5-B8A6-4C161F040D54}" type="datetime1">
              <a:rPr lang="fr-FR" smtClean="0">
                <a:solidFill>
                  <a:srgbClr val="FFFFFF"/>
                </a:solidFill>
              </a:rPr>
              <a:pPr>
                <a:defRPr/>
              </a:pPr>
              <a:t>12/06/2015</a:t>
            </a:fld>
            <a:endParaRPr lang="fr-FR">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smtClean="0">
                <a:solidFill>
                  <a:srgbClr val="FFFFFF"/>
                </a:solidFill>
              </a:rPr>
              <a:t>DIRECTION DES RELATIONS INTERNATIONALES ET EUROPEENNES</a:t>
            </a:r>
            <a:endParaRPr lang="fr-FR">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DADBCDF-527F-4EDB-BB0D-77DB11B29686}" type="slidenum">
              <a:rPr lang="fr-FR">
                <a:solidFill>
                  <a:srgbClr val="FFFFFF"/>
                </a:solidFill>
              </a:rPr>
              <a:pPr>
                <a:defRPr/>
              </a:pPr>
              <a:t>‹N°›</a:t>
            </a:fld>
            <a:endParaRPr lang="fr-FR">
              <a:solidFill>
                <a:srgbClr val="FFFFFF"/>
              </a:solidFill>
            </a:endParaRPr>
          </a:p>
        </p:txBody>
      </p:sp>
    </p:spTree>
    <p:extLst>
      <p:ext uri="{BB962C8B-B14F-4D97-AF65-F5344CB8AC3E}">
        <p14:creationId xmlns:p14="http://schemas.microsoft.com/office/powerpoint/2010/main" val="1277610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fld id="{9EA67A05-6730-45ED-9EA3-91165CF45E66}" type="datetime1">
              <a:rPr lang="fr-FR" smtClean="0"/>
              <a:pPr>
                <a:defRPr/>
              </a:pPr>
              <a:t>12/06/2015</a:t>
            </a:fld>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smtClean="0"/>
              <a:t>DIRECTION DES RELATIONS INTERNATIONALES ET EUROPEENNES</a:t>
            </a: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CD4F8CEE-EE4E-4169-A9DE-6A3CB2A0FDED}" type="slidenum">
              <a:rPr lang="fr-FR"/>
              <a:pPr>
                <a:defRPr/>
              </a:pPr>
              <a:t>‹N°›</a:t>
            </a:fld>
            <a:endParaRPr lang="fr-FR"/>
          </a:p>
        </p:txBody>
      </p:sp>
    </p:spTree>
    <p:extLst>
      <p:ext uri="{BB962C8B-B14F-4D97-AF65-F5344CB8AC3E}">
        <p14:creationId xmlns:p14="http://schemas.microsoft.com/office/powerpoint/2010/main" val="760075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412875"/>
            <a:ext cx="4038600" cy="4321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412875"/>
            <a:ext cx="4038600" cy="4321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fld id="{675AD17E-1591-4EBE-8848-AE9C19C35563}" type="datetime1">
              <a:rPr lang="fr-FR" smtClean="0"/>
              <a:pPr>
                <a:defRPr/>
              </a:pPr>
              <a:t>12/06/2015</a:t>
            </a:fld>
            <a:endParaRPr lang="fr-FR"/>
          </a:p>
        </p:txBody>
      </p:sp>
      <p:sp>
        <p:nvSpPr>
          <p:cNvPr id="6" name="Rectangle 5"/>
          <p:cNvSpPr>
            <a:spLocks noGrp="1" noChangeArrowheads="1"/>
          </p:cNvSpPr>
          <p:nvPr>
            <p:ph type="ftr" sz="quarter" idx="11"/>
          </p:nvPr>
        </p:nvSpPr>
        <p:spPr>
          <a:ln/>
        </p:spPr>
        <p:txBody>
          <a:bodyPr/>
          <a:lstStyle>
            <a:lvl1pPr>
              <a:defRPr/>
            </a:lvl1pPr>
          </a:lstStyle>
          <a:p>
            <a:pPr>
              <a:defRPr/>
            </a:pPr>
            <a:r>
              <a:rPr lang="fr-FR" smtClean="0"/>
              <a:t>DIRECTION DES RELATIONS INTERNATIONALES ET EUROPEENNES</a:t>
            </a: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1F765637-941D-402A-B5ED-84CD4067FF94}" type="slidenum">
              <a:rPr lang="fr-FR"/>
              <a:pPr>
                <a:defRPr/>
              </a:pPr>
              <a:t>‹N°›</a:t>
            </a:fld>
            <a:endParaRPr lang="fr-FR"/>
          </a:p>
        </p:txBody>
      </p:sp>
    </p:spTree>
    <p:extLst>
      <p:ext uri="{BB962C8B-B14F-4D97-AF65-F5344CB8AC3E}">
        <p14:creationId xmlns:p14="http://schemas.microsoft.com/office/powerpoint/2010/main" val="2723518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a:ln/>
        </p:spPr>
        <p:txBody>
          <a:bodyPr/>
          <a:lstStyle>
            <a:lvl1pPr>
              <a:defRPr/>
            </a:lvl1pPr>
          </a:lstStyle>
          <a:p>
            <a:pPr>
              <a:defRPr/>
            </a:pPr>
            <a:fld id="{6AF55EFB-E61A-4A75-8C90-F33A5A0DB5C1}" type="datetime1">
              <a:rPr lang="fr-FR" smtClean="0"/>
              <a:pPr>
                <a:defRPr/>
              </a:pPr>
              <a:t>12/06/2015</a:t>
            </a:fld>
            <a:endParaRPr lang="fr-FR"/>
          </a:p>
        </p:txBody>
      </p:sp>
      <p:sp>
        <p:nvSpPr>
          <p:cNvPr id="8" name="Rectangle 5"/>
          <p:cNvSpPr>
            <a:spLocks noGrp="1" noChangeArrowheads="1"/>
          </p:cNvSpPr>
          <p:nvPr>
            <p:ph type="ftr" sz="quarter" idx="11"/>
          </p:nvPr>
        </p:nvSpPr>
        <p:spPr>
          <a:ln/>
        </p:spPr>
        <p:txBody>
          <a:bodyPr/>
          <a:lstStyle>
            <a:lvl1pPr>
              <a:defRPr/>
            </a:lvl1pPr>
          </a:lstStyle>
          <a:p>
            <a:pPr>
              <a:defRPr/>
            </a:pPr>
            <a:r>
              <a:rPr lang="fr-FR" smtClean="0"/>
              <a:t>DIRECTION DES RELATIONS INTERNATIONALES ET EUROPEENNES</a:t>
            </a:r>
            <a:endParaRPr lang="fr-FR"/>
          </a:p>
        </p:txBody>
      </p:sp>
      <p:sp>
        <p:nvSpPr>
          <p:cNvPr id="9" name="Rectangle 6"/>
          <p:cNvSpPr>
            <a:spLocks noGrp="1" noChangeArrowheads="1"/>
          </p:cNvSpPr>
          <p:nvPr>
            <p:ph type="sldNum" sz="quarter" idx="12"/>
          </p:nvPr>
        </p:nvSpPr>
        <p:spPr>
          <a:ln/>
        </p:spPr>
        <p:txBody>
          <a:bodyPr/>
          <a:lstStyle>
            <a:lvl1pPr>
              <a:defRPr/>
            </a:lvl1pPr>
          </a:lstStyle>
          <a:p>
            <a:pPr>
              <a:defRPr/>
            </a:pPr>
            <a:fld id="{0EE95553-88F1-4CC5-ABE2-C7E576C4BD03}" type="slidenum">
              <a:rPr lang="fr-FR"/>
              <a:pPr>
                <a:defRPr/>
              </a:pPr>
              <a:t>‹N°›</a:t>
            </a:fld>
            <a:endParaRPr lang="fr-FR"/>
          </a:p>
        </p:txBody>
      </p:sp>
    </p:spTree>
    <p:extLst>
      <p:ext uri="{BB962C8B-B14F-4D97-AF65-F5344CB8AC3E}">
        <p14:creationId xmlns:p14="http://schemas.microsoft.com/office/powerpoint/2010/main" val="3076357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fld id="{3D5BE9F7-0468-4B0D-B457-59E6E123925A}" type="datetime1">
              <a:rPr lang="fr-FR" smtClean="0"/>
              <a:pPr>
                <a:defRPr/>
              </a:pPr>
              <a:t>12/06/2015</a:t>
            </a:fld>
            <a:endParaRPr lang="fr-FR"/>
          </a:p>
        </p:txBody>
      </p:sp>
      <p:sp>
        <p:nvSpPr>
          <p:cNvPr id="4" name="Rectangle 5"/>
          <p:cNvSpPr>
            <a:spLocks noGrp="1" noChangeArrowheads="1"/>
          </p:cNvSpPr>
          <p:nvPr>
            <p:ph type="ftr" sz="quarter" idx="11"/>
          </p:nvPr>
        </p:nvSpPr>
        <p:spPr>
          <a:ln/>
        </p:spPr>
        <p:txBody>
          <a:bodyPr/>
          <a:lstStyle>
            <a:lvl1pPr>
              <a:defRPr/>
            </a:lvl1pPr>
          </a:lstStyle>
          <a:p>
            <a:pPr>
              <a:defRPr/>
            </a:pPr>
            <a:r>
              <a:rPr lang="fr-FR" smtClean="0"/>
              <a:t>DIRECTION DES RELATIONS INTERNATIONALES ET EUROPEENNES</a:t>
            </a:r>
            <a:endParaRPr lang="fr-FR"/>
          </a:p>
        </p:txBody>
      </p:sp>
      <p:sp>
        <p:nvSpPr>
          <p:cNvPr id="5" name="Rectangle 6"/>
          <p:cNvSpPr>
            <a:spLocks noGrp="1" noChangeArrowheads="1"/>
          </p:cNvSpPr>
          <p:nvPr>
            <p:ph type="sldNum" sz="quarter" idx="12"/>
          </p:nvPr>
        </p:nvSpPr>
        <p:spPr>
          <a:ln/>
        </p:spPr>
        <p:txBody>
          <a:bodyPr/>
          <a:lstStyle>
            <a:lvl1pPr>
              <a:defRPr/>
            </a:lvl1pPr>
          </a:lstStyle>
          <a:p>
            <a:pPr>
              <a:defRPr/>
            </a:pPr>
            <a:fld id="{485E167C-E840-4CBA-A599-824FA12A7EE3}" type="slidenum">
              <a:rPr lang="fr-FR"/>
              <a:pPr>
                <a:defRPr/>
              </a:pPr>
              <a:t>‹N°›</a:t>
            </a:fld>
            <a:endParaRPr lang="fr-FR"/>
          </a:p>
        </p:txBody>
      </p:sp>
    </p:spTree>
    <p:extLst>
      <p:ext uri="{BB962C8B-B14F-4D97-AF65-F5344CB8AC3E}">
        <p14:creationId xmlns:p14="http://schemas.microsoft.com/office/powerpoint/2010/main" val="1795656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BB9AC28-FDF9-4525-91CC-610371181B7C}" type="datetime1">
              <a:rPr lang="fr-FR" smtClean="0"/>
              <a:pPr>
                <a:defRPr/>
              </a:pPr>
              <a:t>12/06/2015</a:t>
            </a:fld>
            <a:endParaRPr lang="fr-FR"/>
          </a:p>
        </p:txBody>
      </p:sp>
      <p:sp>
        <p:nvSpPr>
          <p:cNvPr id="3" name="Rectangle 5"/>
          <p:cNvSpPr>
            <a:spLocks noGrp="1" noChangeArrowheads="1"/>
          </p:cNvSpPr>
          <p:nvPr>
            <p:ph type="ftr" sz="quarter" idx="11"/>
          </p:nvPr>
        </p:nvSpPr>
        <p:spPr>
          <a:ln/>
        </p:spPr>
        <p:txBody>
          <a:bodyPr/>
          <a:lstStyle>
            <a:lvl1pPr>
              <a:defRPr/>
            </a:lvl1pPr>
          </a:lstStyle>
          <a:p>
            <a:pPr>
              <a:defRPr/>
            </a:pPr>
            <a:r>
              <a:rPr lang="fr-FR" smtClean="0"/>
              <a:t>DIRECTION DES RELATIONS INTERNATIONALES ET EUROPEENNES</a:t>
            </a:r>
            <a:endParaRPr lang="fr-FR"/>
          </a:p>
        </p:txBody>
      </p:sp>
      <p:sp>
        <p:nvSpPr>
          <p:cNvPr id="4" name="Rectangle 6"/>
          <p:cNvSpPr>
            <a:spLocks noGrp="1" noChangeArrowheads="1"/>
          </p:cNvSpPr>
          <p:nvPr>
            <p:ph type="sldNum" sz="quarter" idx="12"/>
          </p:nvPr>
        </p:nvSpPr>
        <p:spPr>
          <a:ln/>
        </p:spPr>
        <p:txBody>
          <a:bodyPr/>
          <a:lstStyle>
            <a:lvl1pPr>
              <a:defRPr/>
            </a:lvl1pPr>
          </a:lstStyle>
          <a:p>
            <a:pPr>
              <a:defRPr/>
            </a:pPr>
            <a:fld id="{B0FECDF9-94A7-4755-A99A-67D45C4C7830}" type="slidenum">
              <a:rPr lang="fr-FR"/>
              <a:pPr>
                <a:defRPr/>
              </a:pPr>
              <a:t>‹N°›</a:t>
            </a:fld>
            <a:endParaRPr lang="fr-FR"/>
          </a:p>
        </p:txBody>
      </p:sp>
    </p:spTree>
    <p:extLst>
      <p:ext uri="{BB962C8B-B14F-4D97-AF65-F5344CB8AC3E}">
        <p14:creationId xmlns:p14="http://schemas.microsoft.com/office/powerpoint/2010/main" val="1981396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fld id="{B4284581-AC65-4B5C-8065-ABF161FFC226}" type="datetime1">
              <a:rPr lang="fr-FR" smtClean="0"/>
              <a:pPr>
                <a:defRPr/>
              </a:pPr>
              <a:t>12/06/2015</a:t>
            </a:fld>
            <a:endParaRPr lang="fr-FR"/>
          </a:p>
        </p:txBody>
      </p:sp>
      <p:sp>
        <p:nvSpPr>
          <p:cNvPr id="6" name="Rectangle 5"/>
          <p:cNvSpPr>
            <a:spLocks noGrp="1" noChangeArrowheads="1"/>
          </p:cNvSpPr>
          <p:nvPr>
            <p:ph type="ftr" sz="quarter" idx="11"/>
          </p:nvPr>
        </p:nvSpPr>
        <p:spPr>
          <a:ln/>
        </p:spPr>
        <p:txBody>
          <a:bodyPr/>
          <a:lstStyle>
            <a:lvl1pPr>
              <a:defRPr/>
            </a:lvl1pPr>
          </a:lstStyle>
          <a:p>
            <a:pPr>
              <a:defRPr/>
            </a:pPr>
            <a:r>
              <a:rPr lang="fr-FR" smtClean="0"/>
              <a:t>DIRECTION DES RELATIONS INTERNATIONALES ET EUROPEENNES</a:t>
            </a: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A2996D4F-867F-45F5-99A0-06B5968FDAD0}" type="slidenum">
              <a:rPr lang="fr-FR"/>
              <a:pPr>
                <a:defRPr/>
              </a:pPr>
              <a:t>‹N°›</a:t>
            </a:fld>
            <a:endParaRPr lang="fr-FR"/>
          </a:p>
        </p:txBody>
      </p:sp>
    </p:spTree>
    <p:extLst>
      <p:ext uri="{BB962C8B-B14F-4D97-AF65-F5344CB8AC3E}">
        <p14:creationId xmlns:p14="http://schemas.microsoft.com/office/powerpoint/2010/main" val="3477866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fld id="{92119C1C-341B-4E0E-AB8D-EDB1A6C57DB6}" type="datetime1">
              <a:rPr lang="fr-FR" smtClean="0"/>
              <a:pPr>
                <a:defRPr/>
              </a:pPr>
              <a:t>12/06/2015</a:t>
            </a:fld>
            <a:endParaRPr lang="fr-FR"/>
          </a:p>
        </p:txBody>
      </p:sp>
      <p:sp>
        <p:nvSpPr>
          <p:cNvPr id="6" name="Rectangle 5"/>
          <p:cNvSpPr>
            <a:spLocks noGrp="1" noChangeArrowheads="1"/>
          </p:cNvSpPr>
          <p:nvPr>
            <p:ph type="ftr" sz="quarter" idx="11"/>
          </p:nvPr>
        </p:nvSpPr>
        <p:spPr>
          <a:ln/>
        </p:spPr>
        <p:txBody>
          <a:bodyPr/>
          <a:lstStyle>
            <a:lvl1pPr>
              <a:defRPr/>
            </a:lvl1pPr>
          </a:lstStyle>
          <a:p>
            <a:pPr>
              <a:defRPr/>
            </a:pPr>
            <a:r>
              <a:rPr lang="fr-FR" smtClean="0"/>
              <a:t>DIRECTION DES RELATIONS INTERNATIONALES ET EUROPEENNES</a:t>
            </a: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434863EF-774B-4AA5-8376-944654815978}" type="slidenum">
              <a:rPr lang="fr-FR"/>
              <a:pPr>
                <a:defRPr/>
              </a:pPr>
              <a:t>‹N°›</a:t>
            </a:fld>
            <a:endParaRPr lang="fr-FR"/>
          </a:p>
        </p:txBody>
      </p:sp>
    </p:spTree>
    <p:extLst>
      <p:ext uri="{BB962C8B-B14F-4D97-AF65-F5344CB8AC3E}">
        <p14:creationId xmlns:p14="http://schemas.microsoft.com/office/powerpoint/2010/main" val="3013847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23850"/>
            <a:ext cx="8229600" cy="801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Rectangle 3"/>
          <p:cNvSpPr>
            <a:spLocks noGrp="1" noChangeArrowheads="1"/>
          </p:cNvSpPr>
          <p:nvPr>
            <p:ph type="body" idx="1"/>
          </p:nvPr>
        </p:nvSpPr>
        <p:spPr bwMode="auto">
          <a:xfrm>
            <a:off x="457200" y="1412875"/>
            <a:ext cx="8229600" cy="432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8" name="Rectangle 7"/>
          <p:cNvSpPr/>
          <p:nvPr userDrawn="1"/>
        </p:nvSpPr>
        <p:spPr>
          <a:xfrm>
            <a:off x="250825" y="5913438"/>
            <a:ext cx="8642350" cy="6477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schemeClr val="bg1"/>
              </a:solidFill>
              <a:latin typeface="Calibri" pitchFamily="34" charset="0"/>
              <a:ea typeface="ヒラギノ角ゴ Pro W3" charset="-128"/>
            </a:endParaRPr>
          </a:p>
        </p:txBody>
      </p:sp>
      <p:pic>
        <p:nvPicPr>
          <p:cNvPr id="1029" name="UL_LOGO_BLANC_CMJN.jpg" descr="C:\Documents and Settings\Utilisateur.GNOC\Bureau\UL_LOGO_BLANC_CMJN.jpg"/>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395288" y="6046788"/>
            <a:ext cx="110172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4"/>
          <p:cNvSpPr>
            <a:spLocks noGrp="1" noChangeArrowheads="1"/>
          </p:cNvSpPr>
          <p:nvPr>
            <p:ph type="dt" sz="half" idx="2"/>
          </p:nvPr>
        </p:nvSpPr>
        <p:spPr bwMode="auto">
          <a:xfrm>
            <a:off x="2411413" y="6207125"/>
            <a:ext cx="1990725" cy="20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200" b="1">
                <a:solidFill>
                  <a:schemeClr val="bg1"/>
                </a:solidFill>
                <a:latin typeface="+mj-lt"/>
              </a:defRPr>
            </a:lvl1pPr>
          </a:lstStyle>
          <a:p>
            <a:pPr>
              <a:defRPr/>
            </a:pPr>
            <a:fld id="{516AC917-F04D-4EA5-9785-ED53C53A24C2}" type="datetime1">
              <a:rPr lang="fr-FR" smtClean="0"/>
              <a:pPr>
                <a:defRPr/>
              </a:pPr>
              <a:t>12/06/2015</a:t>
            </a:fld>
            <a:endParaRPr lang="fr-FR"/>
          </a:p>
        </p:txBody>
      </p:sp>
      <p:sp>
        <p:nvSpPr>
          <p:cNvPr id="2" name="Rectangle 5"/>
          <p:cNvSpPr>
            <a:spLocks noGrp="1" noChangeArrowheads="1"/>
          </p:cNvSpPr>
          <p:nvPr>
            <p:ph type="ftr" sz="quarter" idx="3"/>
          </p:nvPr>
        </p:nvSpPr>
        <p:spPr bwMode="auto">
          <a:xfrm>
            <a:off x="2411413" y="5913438"/>
            <a:ext cx="3024187" cy="331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0000"/>
              </a:lnSpc>
              <a:defRPr sz="1200" b="1">
                <a:solidFill>
                  <a:schemeClr val="bg1"/>
                </a:solidFill>
                <a:latin typeface="+mj-lt"/>
              </a:defRPr>
            </a:lvl1pPr>
          </a:lstStyle>
          <a:p>
            <a:pPr>
              <a:defRPr/>
            </a:pPr>
            <a:r>
              <a:rPr lang="fr-FR" smtClean="0"/>
              <a:t>DIRECTION DES RELATIONS INTERNATIONALES ET EUROPEENNES</a:t>
            </a:r>
            <a:endParaRPr lang="fr-FR"/>
          </a:p>
        </p:txBody>
      </p:sp>
      <p:sp>
        <p:nvSpPr>
          <p:cNvPr id="1030" name="Rectangle 6"/>
          <p:cNvSpPr>
            <a:spLocks noGrp="1" noChangeArrowheads="1"/>
          </p:cNvSpPr>
          <p:nvPr>
            <p:ph type="sldNum" sz="quarter" idx="4"/>
          </p:nvPr>
        </p:nvSpPr>
        <p:spPr bwMode="auto">
          <a:xfrm>
            <a:off x="8415338" y="6038850"/>
            <a:ext cx="441325" cy="29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000" tIns="45720" rIns="91440" bIns="45720" numCol="1" anchor="t" anchorCtr="0" compatLnSpc="1">
            <a:prstTxWarp prst="textNoShape">
              <a:avLst/>
            </a:prstTxWarp>
          </a:bodyPr>
          <a:lstStyle>
            <a:lvl1pPr>
              <a:defRPr sz="1200" b="1">
                <a:solidFill>
                  <a:schemeClr val="bg1"/>
                </a:solidFill>
                <a:latin typeface="+mj-lt"/>
              </a:defRPr>
            </a:lvl1pPr>
          </a:lstStyle>
          <a:p>
            <a:pPr>
              <a:defRPr/>
            </a:pPr>
            <a:fld id="{EEB56940-8412-4DFF-AEDE-7A91E1D62279}" type="slidenum">
              <a:rPr lang="fr-FR"/>
              <a:pPr>
                <a:defRPr/>
              </a:pPr>
              <a:t>‹N°›</a:t>
            </a:fld>
            <a:endParaRPr lang="fr-FR"/>
          </a:p>
        </p:txBody>
      </p:sp>
      <p:sp>
        <p:nvSpPr>
          <p:cNvPr id="1033" name="Text Box 9"/>
          <p:cNvSpPr txBox="1">
            <a:spLocks noChangeArrowheads="1"/>
          </p:cNvSpPr>
          <p:nvPr userDrawn="1"/>
        </p:nvSpPr>
        <p:spPr bwMode="auto">
          <a:xfrm>
            <a:off x="7918450" y="6038850"/>
            <a:ext cx="4921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180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fr-FR" sz="1200" b="1" smtClean="0">
                <a:solidFill>
                  <a:schemeClr val="bg1"/>
                </a:solidFill>
                <a:latin typeface="Arial Narrow" pitchFamily="34" charset="0"/>
              </a:rPr>
              <a:t>Page</a:t>
            </a:r>
          </a:p>
        </p:txBody>
      </p:sp>
    </p:spTree>
  </p:cSld>
  <p:clrMap bg1="lt1" tx1="dk1" bg2="lt2" tx2="dk2" accent1="accent1" accent2="accent2" accent3="accent3" accent4="accent4" accent5="accent5" accent6="accent6" hlink="hlink" folHlink="folHlink"/>
  <p:sldLayoutIdLst>
    <p:sldLayoutId id="2147483695"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hdr="0"/>
  <p:txStyles>
    <p:titleStyle>
      <a:lvl1pPr algn="l" rtl="0" eaLnBrk="0" fontAlgn="base" hangingPunct="0">
        <a:spcBef>
          <a:spcPct val="0"/>
        </a:spcBef>
        <a:spcAft>
          <a:spcPct val="0"/>
        </a:spcAft>
        <a:defRPr sz="4000" b="1">
          <a:solidFill>
            <a:schemeClr val="tx1"/>
          </a:solidFill>
          <a:latin typeface="+mj-lt"/>
          <a:ea typeface="+mj-ea"/>
          <a:cs typeface="+mj-cs"/>
        </a:defRPr>
      </a:lvl1pPr>
      <a:lvl2pPr algn="l" rtl="0" eaLnBrk="0" fontAlgn="base" hangingPunct="0">
        <a:spcBef>
          <a:spcPct val="0"/>
        </a:spcBef>
        <a:spcAft>
          <a:spcPct val="0"/>
        </a:spcAft>
        <a:defRPr sz="4000" b="1">
          <a:solidFill>
            <a:schemeClr val="tx1"/>
          </a:solidFill>
          <a:latin typeface="Arial Narrow" pitchFamily="34" charset="0"/>
        </a:defRPr>
      </a:lvl2pPr>
      <a:lvl3pPr algn="l" rtl="0" eaLnBrk="0" fontAlgn="base" hangingPunct="0">
        <a:spcBef>
          <a:spcPct val="0"/>
        </a:spcBef>
        <a:spcAft>
          <a:spcPct val="0"/>
        </a:spcAft>
        <a:defRPr sz="4000" b="1">
          <a:solidFill>
            <a:schemeClr val="tx1"/>
          </a:solidFill>
          <a:latin typeface="Arial Narrow" pitchFamily="34" charset="0"/>
        </a:defRPr>
      </a:lvl3pPr>
      <a:lvl4pPr algn="l" rtl="0" eaLnBrk="0" fontAlgn="base" hangingPunct="0">
        <a:spcBef>
          <a:spcPct val="0"/>
        </a:spcBef>
        <a:spcAft>
          <a:spcPct val="0"/>
        </a:spcAft>
        <a:defRPr sz="4000" b="1">
          <a:solidFill>
            <a:schemeClr val="tx1"/>
          </a:solidFill>
          <a:latin typeface="Arial Narrow" pitchFamily="34" charset="0"/>
        </a:defRPr>
      </a:lvl4pPr>
      <a:lvl5pPr algn="l" rtl="0" eaLnBrk="0" fontAlgn="base" hangingPunct="0">
        <a:spcBef>
          <a:spcPct val="0"/>
        </a:spcBef>
        <a:spcAft>
          <a:spcPct val="0"/>
        </a:spcAft>
        <a:defRPr sz="4000" b="1">
          <a:solidFill>
            <a:schemeClr val="tx1"/>
          </a:solidFill>
          <a:latin typeface="Arial Narrow" pitchFamily="34" charset="0"/>
        </a:defRPr>
      </a:lvl5pPr>
      <a:lvl6pPr marL="457200" algn="l" rtl="0" fontAlgn="base">
        <a:spcBef>
          <a:spcPct val="0"/>
        </a:spcBef>
        <a:spcAft>
          <a:spcPct val="0"/>
        </a:spcAft>
        <a:defRPr sz="4000" b="1">
          <a:solidFill>
            <a:schemeClr val="tx1"/>
          </a:solidFill>
          <a:latin typeface="Arial Narrow" pitchFamily="34" charset="0"/>
        </a:defRPr>
      </a:lvl6pPr>
      <a:lvl7pPr marL="914400" algn="l" rtl="0" fontAlgn="base">
        <a:spcBef>
          <a:spcPct val="0"/>
        </a:spcBef>
        <a:spcAft>
          <a:spcPct val="0"/>
        </a:spcAft>
        <a:defRPr sz="4000" b="1">
          <a:solidFill>
            <a:schemeClr val="tx1"/>
          </a:solidFill>
          <a:latin typeface="Arial Narrow" pitchFamily="34" charset="0"/>
        </a:defRPr>
      </a:lvl7pPr>
      <a:lvl8pPr marL="1371600" algn="l" rtl="0" fontAlgn="base">
        <a:spcBef>
          <a:spcPct val="0"/>
        </a:spcBef>
        <a:spcAft>
          <a:spcPct val="0"/>
        </a:spcAft>
        <a:defRPr sz="4000" b="1">
          <a:solidFill>
            <a:schemeClr val="tx1"/>
          </a:solidFill>
          <a:latin typeface="Arial Narrow" pitchFamily="34" charset="0"/>
        </a:defRPr>
      </a:lvl8pPr>
      <a:lvl9pPr marL="1828800" algn="l" rtl="0" fontAlgn="base">
        <a:spcBef>
          <a:spcPct val="0"/>
        </a:spcBef>
        <a:spcAft>
          <a:spcPct val="0"/>
        </a:spcAft>
        <a:defRPr sz="4000" b="1">
          <a:solidFill>
            <a:schemeClr val="tx1"/>
          </a:solidFill>
          <a:latin typeface="Arial Narrow" pitchFamily="34" charset="0"/>
        </a:defRPr>
      </a:lvl9pPr>
    </p:titleStyle>
    <p:bodyStyle>
      <a:lvl1pPr marL="268288" indent="-268288" algn="l" rtl="0" eaLnBrk="0" fontAlgn="base" hangingPunct="0">
        <a:spcBef>
          <a:spcPct val="20000"/>
        </a:spcBef>
        <a:spcAft>
          <a:spcPct val="0"/>
        </a:spcAft>
        <a:defRPr sz="3000">
          <a:solidFill>
            <a:schemeClr val="tx1"/>
          </a:solidFill>
          <a:latin typeface="+mn-lt"/>
          <a:ea typeface="+mn-ea"/>
          <a:cs typeface="+mn-cs"/>
        </a:defRPr>
      </a:lvl1pPr>
      <a:lvl2pPr marL="820738" indent="-285750" algn="l" rtl="0" eaLnBrk="0" fontAlgn="base" hangingPunct="0">
        <a:spcBef>
          <a:spcPct val="20000"/>
        </a:spcBef>
        <a:spcAft>
          <a:spcPct val="0"/>
        </a:spcAft>
        <a:buChar char="–"/>
        <a:defRPr sz="2500">
          <a:solidFill>
            <a:schemeClr val="tx1"/>
          </a:solidFill>
          <a:latin typeface="+mn-lt"/>
        </a:defRPr>
      </a:lvl2pPr>
      <a:lvl3pPr marL="1228725" indent="-228600" algn="l" rtl="0" eaLnBrk="0" fontAlgn="base" hangingPunct="0">
        <a:spcBef>
          <a:spcPct val="20000"/>
        </a:spcBef>
        <a:spcAft>
          <a:spcPct val="0"/>
        </a:spcAft>
        <a:buChar char="•"/>
        <a:defRPr sz="2400">
          <a:solidFill>
            <a:schemeClr val="tx1"/>
          </a:solidFill>
          <a:latin typeface="+mn-lt"/>
        </a:defRPr>
      </a:lvl3pPr>
      <a:lvl4pPr marL="1636713"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23850"/>
            <a:ext cx="822960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Rectangle 3"/>
          <p:cNvSpPr>
            <a:spLocks noGrp="1" noChangeArrowheads="1"/>
          </p:cNvSpPr>
          <p:nvPr>
            <p:ph type="body" idx="1"/>
          </p:nvPr>
        </p:nvSpPr>
        <p:spPr bwMode="auto">
          <a:xfrm>
            <a:off x="457200" y="1412875"/>
            <a:ext cx="8229600" cy="432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8" name="Rectangle 7"/>
          <p:cNvSpPr/>
          <p:nvPr userDrawn="1"/>
        </p:nvSpPr>
        <p:spPr>
          <a:xfrm>
            <a:off x="250825" y="5913438"/>
            <a:ext cx="8642350" cy="6477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srgbClr val="FFFFFF"/>
              </a:solidFill>
              <a:latin typeface="Calibri" pitchFamily="34" charset="0"/>
              <a:ea typeface="ヒラギノ角ゴ Pro W3" charset="-128"/>
            </a:endParaRPr>
          </a:p>
        </p:txBody>
      </p:sp>
      <p:pic>
        <p:nvPicPr>
          <p:cNvPr id="1029" name="UL_LOGO_BLANC_CMJN.jpg" descr="C:\Documents and Settings\Utilisateur.GNOC\Bureau\UL_LOGO_BLANC_CMJN.jpg"/>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395288" y="6046788"/>
            <a:ext cx="110172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4"/>
          <p:cNvSpPr>
            <a:spLocks noGrp="1" noChangeArrowheads="1"/>
          </p:cNvSpPr>
          <p:nvPr>
            <p:ph type="dt" sz="half" idx="2"/>
          </p:nvPr>
        </p:nvSpPr>
        <p:spPr bwMode="auto">
          <a:xfrm>
            <a:off x="2411413" y="6207125"/>
            <a:ext cx="1990725" cy="201613"/>
          </a:xfrm>
          <a:prstGeom prst="rect">
            <a:avLst/>
          </a:prstGeom>
          <a:noFill/>
          <a:ln>
            <a:noFill/>
          </a:ln>
          <a:effectLst/>
          <a:extLst/>
        </p:spPr>
        <p:txBody>
          <a:bodyPr vert="horz" wrap="square" lIns="0" tIns="0" rIns="0" bIns="0" numCol="1" anchor="t" anchorCtr="0" compatLnSpc="1">
            <a:prstTxWarp prst="textNoShape">
              <a:avLst/>
            </a:prstTxWarp>
          </a:bodyPr>
          <a:lstStyle>
            <a:lvl1pPr>
              <a:defRPr sz="1200" b="1">
                <a:solidFill>
                  <a:schemeClr val="bg1"/>
                </a:solidFill>
                <a:latin typeface="+mj-lt"/>
              </a:defRPr>
            </a:lvl1pPr>
          </a:lstStyle>
          <a:p>
            <a:pPr>
              <a:defRPr/>
            </a:pPr>
            <a:fld id="{CFBC89B3-6441-4210-8249-32823EEC1128}" type="datetime1">
              <a:rPr lang="fr-FR" smtClean="0">
                <a:solidFill>
                  <a:srgbClr val="FFFFFF"/>
                </a:solidFill>
              </a:rPr>
              <a:pPr>
                <a:defRPr/>
              </a:pPr>
              <a:t>12/06/2015</a:t>
            </a:fld>
            <a:endParaRPr lang="fr-FR">
              <a:solidFill>
                <a:srgbClr val="FFFFFF"/>
              </a:solidFill>
            </a:endParaRPr>
          </a:p>
        </p:txBody>
      </p:sp>
      <p:sp>
        <p:nvSpPr>
          <p:cNvPr id="2" name="Rectangle 5"/>
          <p:cNvSpPr>
            <a:spLocks noGrp="1" noChangeArrowheads="1"/>
          </p:cNvSpPr>
          <p:nvPr>
            <p:ph type="ftr" sz="quarter" idx="3"/>
          </p:nvPr>
        </p:nvSpPr>
        <p:spPr bwMode="auto">
          <a:xfrm>
            <a:off x="2411413" y="5913438"/>
            <a:ext cx="3024187" cy="331787"/>
          </a:xfrm>
          <a:prstGeom prst="rect">
            <a:avLst/>
          </a:prstGeom>
          <a:noFill/>
          <a:ln>
            <a:noFill/>
          </a:ln>
          <a:effectLst/>
          <a:extLst/>
        </p:spPr>
        <p:txBody>
          <a:bodyPr vert="horz" wrap="square" lIns="0" tIns="0" rIns="0" bIns="0" numCol="1" anchor="b" anchorCtr="0" compatLnSpc="1">
            <a:prstTxWarp prst="textNoShape">
              <a:avLst/>
            </a:prstTxWarp>
          </a:bodyPr>
          <a:lstStyle>
            <a:lvl1pPr>
              <a:lnSpc>
                <a:spcPct val="90000"/>
              </a:lnSpc>
              <a:defRPr sz="1200" b="1">
                <a:solidFill>
                  <a:schemeClr val="bg1"/>
                </a:solidFill>
                <a:latin typeface="+mj-lt"/>
              </a:defRPr>
            </a:lvl1pPr>
          </a:lstStyle>
          <a:p>
            <a:pPr>
              <a:defRPr/>
            </a:pPr>
            <a:r>
              <a:rPr lang="fr-FR" smtClean="0">
                <a:solidFill>
                  <a:srgbClr val="FFFFFF"/>
                </a:solidFill>
              </a:rPr>
              <a:t>DIRECTION DES RELATIONS INTERNATIONALES ET EUROPEENNES</a:t>
            </a:r>
            <a:endParaRPr lang="fr-FR">
              <a:solidFill>
                <a:srgbClr val="FFFFFF"/>
              </a:solidFill>
            </a:endParaRPr>
          </a:p>
        </p:txBody>
      </p:sp>
      <p:sp>
        <p:nvSpPr>
          <p:cNvPr id="1030" name="Rectangle 6"/>
          <p:cNvSpPr>
            <a:spLocks noGrp="1" noChangeArrowheads="1"/>
          </p:cNvSpPr>
          <p:nvPr>
            <p:ph type="sldNum" sz="quarter" idx="4"/>
          </p:nvPr>
        </p:nvSpPr>
        <p:spPr bwMode="auto">
          <a:xfrm>
            <a:off x="8415338" y="6038850"/>
            <a:ext cx="441325" cy="290513"/>
          </a:xfrm>
          <a:prstGeom prst="rect">
            <a:avLst/>
          </a:prstGeom>
          <a:noFill/>
          <a:ln>
            <a:noFill/>
          </a:ln>
          <a:effectLst/>
          <a:extLst/>
        </p:spPr>
        <p:txBody>
          <a:bodyPr vert="horz" wrap="square" lIns="18000" tIns="45720" rIns="91440" bIns="45720" numCol="1" anchor="t" anchorCtr="0" compatLnSpc="1">
            <a:prstTxWarp prst="textNoShape">
              <a:avLst/>
            </a:prstTxWarp>
          </a:bodyPr>
          <a:lstStyle>
            <a:lvl1pPr>
              <a:defRPr sz="1200" b="1">
                <a:solidFill>
                  <a:schemeClr val="bg1"/>
                </a:solidFill>
                <a:latin typeface="+mj-lt"/>
              </a:defRPr>
            </a:lvl1pPr>
          </a:lstStyle>
          <a:p>
            <a:pPr>
              <a:defRPr/>
            </a:pPr>
            <a:fld id="{58054B3E-FA1D-4CAD-970F-6F7CF1841705}" type="slidenum">
              <a:rPr lang="fr-FR">
                <a:solidFill>
                  <a:srgbClr val="FFFFFF"/>
                </a:solidFill>
              </a:rPr>
              <a:pPr>
                <a:defRPr/>
              </a:pPr>
              <a:t>‹N°›</a:t>
            </a:fld>
            <a:endParaRPr lang="fr-FR">
              <a:solidFill>
                <a:srgbClr val="FFFFFF"/>
              </a:solidFill>
            </a:endParaRPr>
          </a:p>
        </p:txBody>
      </p:sp>
      <p:sp>
        <p:nvSpPr>
          <p:cNvPr id="1033" name="Text Box 9"/>
          <p:cNvSpPr txBox="1">
            <a:spLocks noChangeArrowheads="1"/>
          </p:cNvSpPr>
          <p:nvPr userDrawn="1"/>
        </p:nvSpPr>
        <p:spPr bwMode="auto">
          <a:xfrm>
            <a:off x="7918450" y="6038850"/>
            <a:ext cx="492125" cy="274638"/>
          </a:xfrm>
          <a:prstGeom prst="rect">
            <a:avLst/>
          </a:prstGeom>
          <a:noFill/>
          <a:ln>
            <a:noFill/>
          </a:ln>
          <a:effectLst/>
          <a:extLst/>
        </p:spPr>
        <p:txBody>
          <a:bodyPr rIns="180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fr-FR" sz="1200" b="1" smtClean="0">
                <a:solidFill>
                  <a:srgbClr val="FFFFFF"/>
                </a:solidFill>
                <a:latin typeface="Arial Narrow" pitchFamily="34" charset="0"/>
              </a:rPr>
              <a:t>Page</a:t>
            </a:r>
          </a:p>
        </p:txBody>
      </p:sp>
    </p:spTree>
    <p:extLst>
      <p:ext uri="{BB962C8B-B14F-4D97-AF65-F5344CB8AC3E}">
        <p14:creationId xmlns:p14="http://schemas.microsoft.com/office/powerpoint/2010/main" val="85975424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p:txStyles>
    <p:titleStyle>
      <a:lvl1pPr algn="l" rtl="0" eaLnBrk="0" fontAlgn="base" hangingPunct="0">
        <a:spcBef>
          <a:spcPct val="0"/>
        </a:spcBef>
        <a:spcAft>
          <a:spcPct val="0"/>
        </a:spcAft>
        <a:defRPr sz="4000" b="1">
          <a:solidFill>
            <a:schemeClr val="tx1"/>
          </a:solidFill>
          <a:latin typeface="+mj-lt"/>
          <a:ea typeface="+mj-ea"/>
          <a:cs typeface="+mj-cs"/>
        </a:defRPr>
      </a:lvl1pPr>
      <a:lvl2pPr algn="l" rtl="0" eaLnBrk="0" fontAlgn="base" hangingPunct="0">
        <a:spcBef>
          <a:spcPct val="0"/>
        </a:spcBef>
        <a:spcAft>
          <a:spcPct val="0"/>
        </a:spcAft>
        <a:defRPr sz="4000" b="1">
          <a:solidFill>
            <a:schemeClr val="tx1"/>
          </a:solidFill>
          <a:latin typeface="Arial Narrow" pitchFamily="34" charset="0"/>
        </a:defRPr>
      </a:lvl2pPr>
      <a:lvl3pPr algn="l" rtl="0" eaLnBrk="0" fontAlgn="base" hangingPunct="0">
        <a:spcBef>
          <a:spcPct val="0"/>
        </a:spcBef>
        <a:spcAft>
          <a:spcPct val="0"/>
        </a:spcAft>
        <a:defRPr sz="4000" b="1">
          <a:solidFill>
            <a:schemeClr val="tx1"/>
          </a:solidFill>
          <a:latin typeface="Arial Narrow" pitchFamily="34" charset="0"/>
        </a:defRPr>
      </a:lvl3pPr>
      <a:lvl4pPr algn="l" rtl="0" eaLnBrk="0" fontAlgn="base" hangingPunct="0">
        <a:spcBef>
          <a:spcPct val="0"/>
        </a:spcBef>
        <a:spcAft>
          <a:spcPct val="0"/>
        </a:spcAft>
        <a:defRPr sz="4000" b="1">
          <a:solidFill>
            <a:schemeClr val="tx1"/>
          </a:solidFill>
          <a:latin typeface="Arial Narrow" pitchFamily="34" charset="0"/>
        </a:defRPr>
      </a:lvl4pPr>
      <a:lvl5pPr algn="l" rtl="0" eaLnBrk="0" fontAlgn="base" hangingPunct="0">
        <a:spcBef>
          <a:spcPct val="0"/>
        </a:spcBef>
        <a:spcAft>
          <a:spcPct val="0"/>
        </a:spcAft>
        <a:defRPr sz="4000" b="1">
          <a:solidFill>
            <a:schemeClr val="tx1"/>
          </a:solidFill>
          <a:latin typeface="Arial Narrow" pitchFamily="34" charset="0"/>
        </a:defRPr>
      </a:lvl5pPr>
      <a:lvl6pPr marL="457200" algn="l" rtl="0" fontAlgn="base">
        <a:spcBef>
          <a:spcPct val="0"/>
        </a:spcBef>
        <a:spcAft>
          <a:spcPct val="0"/>
        </a:spcAft>
        <a:defRPr sz="4000" b="1">
          <a:solidFill>
            <a:schemeClr val="tx1"/>
          </a:solidFill>
          <a:latin typeface="Arial Narrow" pitchFamily="34" charset="0"/>
        </a:defRPr>
      </a:lvl6pPr>
      <a:lvl7pPr marL="914400" algn="l" rtl="0" fontAlgn="base">
        <a:spcBef>
          <a:spcPct val="0"/>
        </a:spcBef>
        <a:spcAft>
          <a:spcPct val="0"/>
        </a:spcAft>
        <a:defRPr sz="4000" b="1">
          <a:solidFill>
            <a:schemeClr val="tx1"/>
          </a:solidFill>
          <a:latin typeface="Arial Narrow" pitchFamily="34" charset="0"/>
        </a:defRPr>
      </a:lvl7pPr>
      <a:lvl8pPr marL="1371600" algn="l" rtl="0" fontAlgn="base">
        <a:spcBef>
          <a:spcPct val="0"/>
        </a:spcBef>
        <a:spcAft>
          <a:spcPct val="0"/>
        </a:spcAft>
        <a:defRPr sz="4000" b="1">
          <a:solidFill>
            <a:schemeClr val="tx1"/>
          </a:solidFill>
          <a:latin typeface="Arial Narrow" pitchFamily="34" charset="0"/>
        </a:defRPr>
      </a:lvl8pPr>
      <a:lvl9pPr marL="1828800" algn="l" rtl="0" fontAlgn="base">
        <a:spcBef>
          <a:spcPct val="0"/>
        </a:spcBef>
        <a:spcAft>
          <a:spcPct val="0"/>
        </a:spcAft>
        <a:defRPr sz="4000" b="1">
          <a:solidFill>
            <a:schemeClr val="tx1"/>
          </a:solidFill>
          <a:latin typeface="Arial Narrow" pitchFamily="34" charset="0"/>
        </a:defRPr>
      </a:lvl9pPr>
    </p:titleStyle>
    <p:bodyStyle>
      <a:lvl1pPr marL="268288" indent="-268288" algn="l" rtl="0" eaLnBrk="0" fontAlgn="base" hangingPunct="0">
        <a:spcBef>
          <a:spcPct val="20000"/>
        </a:spcBef>
        <a:spcAft>
          <a:spcPct val="0"/>
        </a:spcAft>
        <a:defRPr sz="3000">
          <a:solidFill>
            <a:schemeClr val="tx1"/>
          </a:solidFill>
          <a:latin typeface="+mn-lt"/>
          <a:ea typeface="+mn-ea"/>
          <a:cs typeface="+mn-cs"/>
        </a:defRPr>
      </a:lvl1pPr>
      <a:lvl2pPr marL="820738" indent="-285750" algn="l" rtl="0" eaLnBrk="0" fontAlgn="base" hangingPunct="0">
        <a:spcBef>
          <a:spcPct val="20000"/>
        </a:spcBef>
        <a:spcAft>
          <a:spcPct val="0"/>
        </a:spcAft>
        <a:buChar char="–"/>
        <a:defRPr sz="2500">
          <a:solidFill>
            <a:schemeClr val="tx1"/>
          </a:solidFill>
          <a:latin typeface="+mn-lt"/>
        </a:defRPr>
      </a:lvl2pPr>
      <a:lvl3pPr marL="1228725" indent="-228600" algn="l" rtl="0" eaLnBrk="0" fontAlgn="base" hangingPunct="0">
        <a:spcBef>
          <a:spcPct val="20000"/>
        </a:spcBef>
        <a:spcAft>
          <a:spcPct val="0"/>
        </a:spcAft>
        <a:buChar char="•"/>
        <a:defRPr sz="2400">
          <a:solidFill>
            <a:schemeClr val="tx1"/>
          </a:solidFill>
          <a:latin typeface="+mn-lt"/>
        </a:defRPr>
      </a:lvl3pPr>
      <a:lvl4pPr marL="1636713"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88114" y="368660"/>
            <a:ext cx="8229600" cy="801688"/>
          </a:xfrm>
        </p:spPr>
        <p:txBody>
          <a:bodyPr/>
          <a:lstStyle/>
          <a:p>
            <a:r>
              <a:rPr lang="fr-FR" dirty="0" smtClean="0"/>
              <a:t>							</a:t>
            </a:r>
            <a:endParaRPr lang="fr-FR" dirty="0"/>
          </a:p>
        </p:txBody>
      </p:sp>
      <p:sp>
        <p:nvSpPr>
          <p:cNvPr id="3" name="Espace réservé du contenu 2"/>
          <p:cNvSpPr>
            <a:spLocks noGrp="1"/>
          </p:cNvSpPr>
          <p:nvPr>
            <p:ph idx="1"/>
          </p:nvPr>
        </p:nvSpPr>
        <p:spPr/>
        <p:txBody>
          <a:bodyPr/>
          <a:lstStyle/>
          <a:p>
            <a:endParaRPr lang="fr-FR" sz="4000" b="1" dirty="0">
              <a:effectLst>
                <a:outerShdw blurRad="38100" dist="38100" dir="2700000" algn="tl">
                  <a:srgbClr val="000000">
                    <a:alpha val="43137"/>
                  </a:srgbClr>
                </a:outerShdw>
              </a:effectLst>
              <a:latin typeface="+mj-lt"/>
            </a:endParaRPr>
          </a:p>
          <a:p>
            <a:r>
              <a:rPr lang="fr-FR" sz="6000" b="1" dirty="0" smtClean="0">
                <a:effectLst>
                  <a:outerShdw blurRad="38100" dist="38100" dir="2700000" algn="tl">
                    <a:srgbClr val="000000">
                      <a:alpha val="43137"/>
                    </a:srgbClr>
                  </a:outerShdw>
                </a:effectLst>
                <a:latin typeface="+mj-lt"/>
              </a:rPr>
              <a:t> Préparer </a:t>
            </a:r>
            <a:r>
              <a:rPr lang="fr-FR" sz="6000" b="1" dirty="0">
                <a:effectLst>
                  <a:outerShdw blurRad="38100" dist="38100" dir="2700000" algn="tl">
                    <a:srgbClr val="000000">
                      <a:alpha val="43137"/>
                    </a:srgbClr>
                  </a:outerShdw>
                </a:effectLst>
                <a:latin typeface="+mj-lt"/>
              </a:rPr>
              <a:t>sa Mobilité </a:t>
            </a:r>
            <a:r>
              <a:rPr lang="fr-FR" sz="6000" b="1" dirty="0" smtClean="0">
                <a:effectLst>
                  <a:outerShdw blurRad="38100" dist="38100" dir="2700000" algn="tl">
                    <a:srgbClr val="000000">
                      <a:alpha val="43137"/>
                    </a:srgbClr>
                  </a:outerShdw>
                </a:effectLst>
                <a:latin typeface="+mj-lt"/>
              </a:rPr>
              <a:t>  Erasmus-Etudes</a:t>
            </a:r>
          </a:p>
          <a:p>
            <a:endParaRPr lang="fr-FR" dirty="0"/>
          </a:p>
          <a:p>
            <a:r>
              <a:rPr lang="fr-FR" sz="2000" dirty="0" smtClean="0">
                <a:effectLst>
                  <a:outerShdw blurRad="38100" dist="38100" dir="2700000" algn="tl">
                    <a:srgbClr val="000000">
                      <a:alpha val="43137"/>
                    </a:srgbClr>
                  </a:outerShdw>
                </a:effectLst>
              </a:rPr>
              <a:t>Accompagner et informer avant le départ pour une mobilité réussie</a:t>
            </a:r>
            <a:endParaRPr lang="fr-FR" sz="2000" dirty="0">
              <a:effectLst>
                <a:outerShdw blurRad="38100" dist="38100" dir="2700000" algn="tl">
                  <a:srgbClr val="000000">
                    <a:alpha val="43137"/>
                  </a:srgbClr>
                </a:outerShdw>
              </a:effectLst>
            </a:endParaRPr>
          </a:p>
          <a:p>
            <a:endParaRPr lang="fr-FR" dirty="0"/>
          </a:p>
        </p:txBody>
      </p:sp>
      <p:sp>
        <p:nvSpPr>
          <p:cNvPr id="4" name="Espace réservé de la date 3"/>
          <p:cNvSpPr>
            <a:spLocks noGrp="1"/>
          </p:cNvSpPr>
          <p:nvPr>
            <p:ph type="dt" sz="half" idx="10"/>
          </p:nvPr>
        </p:nvSpPr>
        <p:spPr>
          <a:xfrm>
            <a:off x="2411760" y="6201308"/>
            <a:ext cx="2880320" cy="396044"/>
          </a:xfrm>
        </p:spPr>
        <p:txBody>
          <a:bodyPr/>
          <a:lstStyle/>
          <a:p>
            <a:pPr>
              <a:defRPr/>
            </a:pPr>
            <a:r>
              <a:rPr lang="fr-FR" dirty="0" smtClean="0"/>
              <a:t>Sous-direction mobilité internationale               </a:t>
            </a:r>
            <a:fld id="{67340E81-AA0D-432B-B8A9-CED6A720C483}" type="datetime1">
              <a:rPr lang="fr-FR" smtClean="0"/>
              <a:pPr>
                <a:defRPr/>
              </a:pPr>
              <a:t>12/06/2015</a:t>
            </a:fld>
            <a:endParaRPr lang="fr-FR" dirty="0"/>
          </a:p>
        </p:txBody>
      </p:sp>
      <p:sp>
        <p:nvSpPr>
          <p:cNvPr id="5" name="Espace réservé du pied de page 4"/>
          <p:cNvSpPr>
            <a:spLocks noGrp="1"/>
          </p:cNvSpPr>
          <p:nvPr>
            <p:ph type="ftr" sz="quarter" idx="11"/>
          </p:nvPr>
        </p:nvSpPr>
        <p:spPr/>
        <p:txBody>
          <a:bodyPr/>
          <a:lstStyle/>
          <a:p>
            <a:pPr>
              <a:defRPr/>
            </a:pPr>
            <a:r>
              <a:rPr lang="fr-FR" dirty="0" smtClean="0"/>
              <a:t>DIRECTION DES RELATIONS INTERNATIONALES ET EUROPEENNES</a:t>
            </a:r>
            <a:endParaRPr lang="fr-FR" dirty="0"/>
          </a:p>
        </p:txBody>
      </p:sp>
      <p:sp>
        <p:nvSpPr>
          <p:cNvPr id="6" name="Espace réservé du numéro de diapositive 5"/>
          <p:cNvSpPr>
            <a:spLocks noGrp="1"/>
          </p:cNvSpPr>
          <p:nvPr>
            <p:ph type="sldNum" sz="quarter" idx="12"/>
          </p:nvPr>
        </p:nvSpPr>
        <p:spPr/>
        <p:txBody>
          <a:bodyPr/>
          <a:lstStyle/>
          <a:p>
            <a:pPr>
              <a:defRPr/>
            </a:pPr>
            <a:fld id="{EE434C24-85E9-45ED-BBE4-3CE7197E147C}" type="slidenum">
              <a:rPr lang="fr-FR" smtClean="0"/>
              <a:pPr>
                <a:defRPr/>
              </a:pPr>
              <a:t>1</a:t>
            </a:fld>
            <a:endParaRPr lang="fr-FR"/>
          </a:p>
        </p:txBody>
      </p:sp>
      <p:pic>
        <p:nvPicPr>
          <p:cNvPr id="1026" name="Picture 2" descr="U:\Documents UL\LOGO_UL.bm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5556" y="512676"/>
            <a:ext cx="1971675" cy="6858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Temp\_PA253\EU flag-Erasmus+_vect_POS [B&amp;W].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84168" y="3429000"/>
            <a:ext cx="1800000" cy="5141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94798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aides financières de la Région Lorraine</a:t>
            </a:r>
          </a:p>
        </p:txBody>
      </p:sp>
      <p:sp>
        <p:nvSpPr>
          <p:cNvPr id="3" name="Espace réservé du contenu 2"/>
          <p:cNvSpPr>
            <a:spLocks noGrp="1"/>
          </p:cNvSpPr>
          <p:nvPr>
            <p:ph idx="1"/>
          </p:nvPr>
        </p:nvSpPr>
        <p:spPr/>
        <p:txBody>
          <a:bodyPr/>
          <a:lstStyle/>
          <a:p>
            <a:pPr marL="457200" indent="-457200">
              <a:buFont typeface="Arial" pitchFamily="34" charset="0"/>
              <a:buChar char="•"/>
            </a:pPr>
            <a:r>
              <a:rPr lang="fr-FR" sz="1600" dirty="0" smtClean="0"/>
              <a:t>La candidature sur OUVERTUD doit être effectuée personnellement par l’étudiant, l’Université de Lorraine ne peut se substituer à cette démarche personnelle ; </a:t>
            </a:r>
          </a:p>
          <a:p>
            <a:pPr marL="0" indent="0"/>
            <a:endParaRPr lang="fr-FR" sz="1600" dirty="0" smtClean="0"/>
          </a:p>
          <a:p>
            <a:pPr marL="0" indent="0"/>
            <a:endParaRPr lang="fr-FR" sz="1600" dirty="0" smtClean="0"/>
          </a:p>
          <a:p>
            <a:pPr marL="457200" indent="-457200">
              <a:buFont typeface="Arial" pitchFamily="34" charset="0"/>
              <a:buChar char="•"/>
            </a:pPr>
            <a:r>
              <a:rPr lang="fr-FR" sz="1600" dirty="0" smtClean="0"/>
              <a:t>Une fois que l’étudiant a saisi sa candidature sur OUVERTUD, la Région demande au Correspondant relations internationales de la composante de rattachement de l’étudiant de valider cette candidature ; </a:t>
            </a:r>
          </a:p>
          <a:p>
            <a:pPr marL="0" indent="0"/>
            <a:endParaRPr lang="fr-FR" sz="1600" dirty="0" smtClean="0"/>
          </a:p>
          <a:p>
            <a:pPr marL="0" indent="0"/>
            <a:endParaRPr lang="fr-FR" sz="1600" dirty="0" smtClean="0"/>
          </a:p>
          <a:p>
            <a:pPr marL="457200" indent="-457200">
              <a:buFont typeface="Arial" pitchFamily="34" charset="0"/>
              <a:buChar char="•"/>
            </a:pPr>
            <a:r>
              <a:rPr lang="fr-FR" sz="1600" dirty="0" smtClean="0"/>
              <a:t>Attention à bien saisir dans sa candidature OUVERTUD les mêmes informations que celles communiquées à l’Université de Lorraine, en particulier sur le statut de boursier sur critères sociaux, car les informations contradictoires risquent de </a:t>
            </a:r>
            <a:r>
              <a:rPr lang="fr-FR" sz="1600" smtClean="0"/>
              <a:t>bloquer l’avancement à la fois de </a:t>
            </a:r>
            <a:r>
              <a:rPr lang="fr-FR" sz="1600" dirty="0" smtClean="0"/>
              <a:t>l’aide financière de la Région mais aussi de l’Université. </a:t>
            </a:r>
          </a:p>
          <a:p>
            <a:pPr marL="457200" indent="-457200">
              <a:buFont typeface="Arial" pitchFamily="34" charset="0"/>
              <a:buChar char="•"/>
            </a:pPr>
            <a:endParaRPr lang="fr-FR" sz="1600" dirty="0"/>
          </a:p>
        </p:txBody>
      </p:sp>
      <p:sp>
        <p:nvSpPr>
          <p:cNvPr id="4" name="Espace réservé de la date 3"/>
          <p:cNvSpPr>
            <a:spLocks noGrp="1"/>
          </p:cNvSpPr>
          <p:nvPr>
            <p:ph type="dt" sz="half" idx="10"/>
          </p:nvPr>
        </p:nvSpPr>
        <p:spPr>
          <a:xfrm>
            <a:off x="2411413" y="6207125"/>
            <a:ext cx="2664643" cy="354223"/>
          </a:xfrm>
        </p:spPr>
        <p:txBody>
          <a:bodyPr/>
          <a:lstStyle/>
          <a:p>
            <a:pPr>
              <a:defRPr/>
            </a:pPr>
            <a:r>
              <a:rPr lang="fr-FR" dirty="0"/>
              <a:t>Sous-direction mobilité internationale               </a:t>
            </a:r>
            <a:fld id="{67340E81-AA0D-432B-B8A9-CED6A720C483}" type="datetime1">
              <a:rPr lang="fr-FR"/>
              <a:pPr>
                <a:defRPr/>
              </a:pPr>
              <a:t>12/06/2015</a:t>
            </a:fld>
            <a:endParaRPr lang="fr-FR" dirty="0"/>
          </a:p>
          <a:p>
            <a:pPr>
              <a:defRPr/>
            </a:pPr>
            <a:endParaRPr lang="fr-FR" dirty="0">
              <a:solidFill>
                <a:srgbClr val="FFFFFF"/>
              </a:solidFill>
            </a:endParaRPr>
          </a:p>
        </p:txBody>
      </p:sp>
      <p:sp>
        <p:nvSpPr>
          <p:cNvPr id="5" name="Espace réservé du pied de page 4"/>
          <p:cNvSpPr>
            <a:spLocks noGrp="1"/>
          </p:cNvSpPr>
          <p:nvPr>
            <p:ph type="ftr" sz="quarter" idx="11"/>
          </p:nvPr>
        </p:nvSpPr>
        <p:spPr/>
        <p:txBody>
          <a:bodyPr/>
          <a:lstStyle/>
          <a:p>
            <a:pPr>
              <a:defRPr/>
            </a:pPr>
            <a:r>
              <a:rPr lang="fr-FR" smtClean="0">
                <a:solidFill>
                  <a:srgbClr val="FFFFFF"/>
                </a:solidFill>
              </a:rPr>
              <a:t>DIRECTION DES RELATIONS INTERNATIONALES ET EUROPEENNES</a:t>
            </a:r>
            <a:endParaRPr lang="fr-FR">
              <a:solidFill>
                <a:srgbClr val="FFFFFF"/>
              </a:solidFill>
            </a:endParaRPr>
          </a:p>
        </p:txBody>
      </p:sp>
      <p:sp>
        <p:nvSpPr>
          <p:cNvPr id="6" name="Espace réservé du numéro de diapositive 5"/>
          <p:cNvSpPr>
            <a:spLocks noGrp="1"/>
          </p:cNvSpPr>
          <p:nvPr>
            <p:ph type="sldNum" sz="quarter" idx="12"/>
          </p:nvPr>
        </p:nvSpPr>
        <p:spPr/>
        <p:txBody>
          <a:bodyPr/>
          <a:lstStyle/>
          <a:p>
            <a:pPr>
              <a:defRPr/>
            </a:pPr>
            <a:fld id="{2F3890A5-5C2A-4BBF-8E5A-4E7D0CED37A9}" type="slidenum">
              <a:rPr lang="fr-FR" smtClean="0">
                <a:solidFill>
                  <a:srgbClr val="FFFFFF"/>
                </a:solidFill>
              </a:rPr>
              <a:pPr>
                <a:defRPr/>
              </a:pPr>
              <a:t>10</a:t>
            </a:fld>
            <a:endParaRPr lang="fr-FR">
              <a:solidFill>
                <a:srgbClr val="FFFFFF"/>
              </a:solidFill>
            </a:endParaRPr>
          </a:p>
        </p:txBody>
      </p:sp>
    </p:spTree>
    <p:extLst>
      <p:ext uri="{BB962C8B-B14F-4D97-AF65-F5344CB8AC3E}">
        <p14:creationId xmlns:p14="http://schemas.microsoft.com/office/powerpoint/2010/main" val="1633013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dirty="0" smtClean="0"/>
              <a:t>Bien préparer sa mobilité ERASMUS-études, c’est  : </a:t>
            </a:r>
            <a:endParaRPr lang="fr-FR" sz="3600" dirty="0"/>
          </a:p>
        </p:txBody>
      </p:sp>
      <p:sp>
        <p:nvSpPr>
          <p:cNvPr id="3" name="Espace réservé du contenu 2"/>
          <p:cNvSpPr>
            <a:spLocks noGrp="1"/>
          </p:cNvSpPr>
          <p:nvPr>
            <p:ph sz="half" idx="1"/>
          </p:nvPr>
        </p:nvSpPr>
        <p:spPr/>
        <p:txBody>
          <a:bodyPr/>
          <a:lstStyle/>
          <a:p>
            <a:r>
              <a:rPr lang="fr-FR" dirty="0" smtClean="0"/>
              <a:t>	</a:t>
            </a:r>
            <a:r>
              <a:rPr lang="fr-FR" sz="1800" dirty="0" smtClean="0"/>
              <a:t>Prévoir son budget</a:t>
            </a:r>
          </a:p>
          <a:p>
            <a:r>
              <a:rPr lang="fr-FR" sz="1800" dirty="0" smtClean="0"/>
              <a:t>	Respecter les calendriers des procédures </a:t>
            </a:r>
          </a:p>
          <a:p>
            <a:r>
              <a:rPr lang="fr-FR" sz="1800" dirty="0"/>
              <a:t> </a:t>
            </a:r>
            <a:r>
              <a:rPr lang="fr-FR" sz="1800" dirty="0" smtClean="0"/>
              <a:t>   Veiller à déposer des dossiers complets pour obtenir les aides financières</a:t>
            </a:r>
          </a:p>
          <a:p>
            <a:r>
              <a:rPr lang="fr-FR" sz="1800" dirty="0" smtClean="0"/>
              <a:t>	Programmer les démarches</a:t>
            </a:r>
          </a:p>
          <a:p>
            <a:r>
              <a:rPr lang="fr-FR" sz="1800" dirty="0" smtClean="0"/>
              <a:t>	administratives et pédagogiques  avant le départ</a:t>
            </a:r>
          </a:p>
          <a:p>
            <a:r>
              <a:rPr lang="fr-FR" sz="1800" dirty="0" smtClean="0"/>
              <a:t>	Anticiper les démarches qui devront être faites pendant la mobilité</a:t>
            </a:r>
            <a:endParaRPr lang="fr-FR" sz="1800" dirty="0"/>
          </a:p>
        </p:txBody>
      </p:sp>
      <p:sp>
        <p:nvSpPr>
          <p:cNvPr id="4" name="Espace réservé du contenu 3"/>
          <p:cNvSpPr>
            <a:spLocks noGrp="1"/>
          </p:cNvSpPr>
          <p:nvPr>
            <p:ph sz="half" idx="2"/>
          </p:nvPr>
        </p:nvSpPr>
        <p:spPr/>
        <p:txBody>
          <a:bodyPr/>
          <a:lstStyle/>
          <a:p>
            <a:r>
              <a:rPr lang="fr-FR" dirty="0" smtClean="0"/>
              <a:t>   C’est aussi s’informer sur le pays, la ville et l’établissement d’accueil avant son </a:t>
            </a:r>
            <a:r>
              <a:rPr lang="fr-FR" dirty="0" smtClean="0"/>
              <a:t>départ </a:t>
            </a:r>
            <a:r>
              <a:rPr lang="fr-FR" sz="1400" dirty="0" smtClean="0"/>
              <a:t>(site internet de l’établissement d’accueil, contacts avant le départ avec les associations étudiantes de l’établissement d’accueil, </a:t>
            </a:r>
            <a:r>
              <a:rPr lang="fr-FR" sz="1400" dirty="0" err="1" smtClean="0"/>
              <a:t>etc</a:t>
            </a:r>
            <a:r>
              <a:rPr lang="fr-FR" sz="1400" dirty="0" smtClean="0"/>
              <a:t>)</a:t>
            </a:r>
            <a:endParaRPr lang="fr-FR" dirty="0"/>
          </a:p>
        </p:txBody>
      </p:sp>
      <p:sp>
        <p:nvSpPr>
          <p:cNvPr id="5" name="Espace réservé de la date 4"/>
          <p:cNvSpPr>
            <a:spLocks noGrp="1"/>
          </p:cNvSpPr>
          <p:nvPr>
            <p:ph type="dt" sz="half" idx="10"/>
          </p:nvPr>
        </p:nvSpPr>
        <p:spPr>
          <a:xfrm>
            <a:off x="2411413" y="6207125"/>
            <a:ext cx="2592635" cy="354223"/>
          </a:xfrm>
        </p:spPr>
        <p:txBody>
          <a:bodyPr/>
          <a:lstStyle/>
          <a:p>
            <a:pPr>
              <a:defRPr/>
            </a:pPr>
            <a:r>
              <a:rPr lang="fr-FR" dirty="0" smtClean="0"/>
              <a:t>Sous-direction mobilité internationale  </a:t>
            </a:r>
            <a:fld id="{675AD17E-1591-4EBE-8848-AE9C19C35563}" type="datetime1">
              <a:rPr lang="fr-FR" smtClean="0"/>
              <a:pPr>
                <a:defRPr/>
              </a:pPr>
              <a:t>12/06/2015</a:t>
            </a:fld>
            <a:endParaRPr lang="fr-FR" dirty="0"/>
          </a:p>
        </p:txBody>
      </p:sp>
      <p:sp>
        <p:nvSpPr>
          <p:cNvPr id="6" name="Espace réservé du pied de page 5"/>
          <p:cNvSpPr>
            <a:spLocks noGrp="1"/>
          </p:cNvSpPr>
          <p:nvPr>
            <p:ph type="ftr" sz="quarter" idx="11"/>
          </p:nvPr>
        </p:nvSpPr>
        <p:spPr/>
        <p:txBody>
          <a:bodyPr/>
          <a:lstStyle/>
          <a:p>
            <a:pPr>
              <a:defRPr/>
            </a:pPr>
            <a:r>
              <a:rPr lang="fr-FR" smtClean="0"/>
              <a:t>DIRECTION DES RELATIONS INTERNATIONALES ET EUROPEENNES</a:t>
            </a:r>
            <a:endParaRPr lang="fr-FR"/>
          </a:p>
        </p:txBody>
      </p:sp>
      <p:sp>
        <p:nvSpPr>
          <p:cNvPr id="7" name="Espace réservé du numéro de diapositive 6"/>
          <p:cNvSpPr>
            <a:spLocks noGrp="1"/>
          </p:cNvSpPr>
          <p:nvPr>
            <p:ph type="sldNum" sz="quarter" idx="12"/>
          </p:nvPr>
        </p:nvSpPr>
        <p:spPr/>
        <p:txBody>
          <a:bodyPr/>
          <a:lstStyle/>
          <a:p>
            <a:pPr>
              <a:defRPr/>
            </a:pPr>
            <a:fld id="{1F765637-941D-402A-B5ED-84CD4067FF94}" type="slidenum">
              <a:rPr lang="fr-FR" smtClean="0"/>
              <a:pPr>
                <a:defRPr/>
              </a:pPr>
              <a:t>2</a:t>
            </a:fld>
            <a:endParaRPr lang="fr-FR"/>
          </a:p>
        </p:txBody>
      </p:sp>
    </p:spTree>
    <p:extLst>
      <p:ext uri="{BB962C8B-B14F-4D97-AF65-F5344CB8AC3E}">
        <p14:creationId xmlns:p14="http://schemas.microsoft.com/office/powerpoint/2010/main" val="22986050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dirty="0" smtClean="0"/>
              <a:t>PREVOIR SON BUDGET : UNE NECESSITE</a:t>
            </a:r>
            <a:endParaRPr lang="fr-FR" sz="3600" dirty="0"/>
          </a:p>
        </p:txBody>
      </p:sp>
      <p:sp>
        <p:nvSpPr>
          <p:cNvPr id="3" name="Espace réservé du contenu 2"/>
          <p:cNvSpPr>
            <a:spLocks noGrp="1"/>
          </p:cNvSpPr>
          <p:nvPr>
            <p:ph sz="half" idx="1"/>
          </p:nvPr>
        </p:nvSpPr>
        <p:spPr/>
        <p:txBody>
          <a:bodyPr/>
          <a:lstStyle/>
          <a:p>
            <a:pPr algn="just"/>
            <a:r>
              <a:rPr lang="fr-FR" sz="2000" u="sng" dirty="0" smtClean="0"/>
              <a:t>POURQUOI? </a:t>
            </a:r>
            <a:r>
              <a:rPr lang="fr-FR" sz="2000" dirty="0" smtClean="0"/>
              <a:t/>
            </a:r>
            <a:br>
              <a:rPr lang="fr-FR" sz="2000" dirty="0" smtClean="0"/>
            </a:br>
            <a:r>
              <a:rPr lang="fr-FR" sz="2000" dirty="0" smtClean="0"/>
              <a:t/>
            </a:r>
            <a:br>
              <a:rPr lang="fr-FR" sz="2000" dirty="0" smtClean="0"/>
            </a:br>
            <a:r>
              <a:rPr lang="fr-FR" sz="2000" dirty="0" smtClean="0"/>
              <a:t>-parce que les allocations ERASMUS/bourses de mobilité ne couvrent pas toutes vos dépenses à l’étranger</a:t>
            </a:r>
          </a:p>
          <a:p>
            <a:pPr algn="just"/>
            <a:r>
              <a:rPr lang="fr-FR" sz="2000" dirty="0"/>
              <a:t> </a:t>
            </a:r>
            <a:r>
              <a:rPr lang="fr-FR" sz="2000" dirty="0" smtClean="0"/>
              <a:t>   -parce que les aides financières ne vous seront pas versées avant votre départ </a:t>
            </a:r>
            <a:endParaRPr lang="fr-FR" sz="2000" dirty="0"/>
          </a:p>
        </p:txBody>
      </p:sp>
      <p:sp>
        <p:nvSpPr>
          <p:cNvPr id="4" name="Espace réservé du contenu 3"/>
          <p:cNvSpPr>
            <a:spLocks noGrp="1"/>
          </p:cNvSpPr>
          <p:nvPr>
            <p:ph sz="half" idx="2"/>
          </p:nvPr>
        </p:nvSpPr>
        <p:spPr/>
        <p:txBody>
          <a:bodyPr/>
          <a:lstStyle/>
          <a:p>
            <a:endParaRPr lang="fr-FR" dirty="0" smtClean="0"/>
          </a:p>
          <a:p>
            <a:pPr marL="0" indent="0" algn="just"/>
            <a:r>
              <a:rPr lang="fr-FR" sz="2000" dirty="0" smtClean="0"/>
              <a:t>-parce que les dépenses </a:t>
            </a:r>
            <a:r>
              <a:rPr lang="fr-FR" sz="2000" dirty="0"/>
              <a:t> </a:t>
            </a:r>
            <a:r>
              <a:rPr lang="fr-FR" sz="2000" dirty="0" smtClean="0"/>
              <a:t>                                         majeures ont lieu en début de                    séjour à l’étranger</a:t>
            </a:r>
          </a:p>
          <a:p>
            <a:pPr marL="0" indent="0" algn="just"/>
            <a:r>
              <a:rPr lang="fr-FR" sz="2000" dirty="0" smtClean="0"/>
              <a:t>-parce qu’il vous faudra payer un logement sur place</a:t>
            </a:r>
          </a:p>
          <a:p>
            <a:pPr marL="0" indent="0" algn="just"/>
            <a:r>
              <a:rPr lang="fr-FR" sz="2000" dirty="0" smtClean="0"/>
              <a:t>-parce qu’il faut tenir compte du coût de la vie dans le pays </a:t>
            </a:r>
            <a:r>
              <a:rPr lang="fr-FR" sz="2000" dirty="0" smtClean="0"/>
              <a:t>d’accueil et dans la ville d’accueil (coût de la vie plus cher dans </a:t>
            </a:r>
            <a:r>
              <a:rPr lang="fr-FR" sz="2000" smtClean="0"/>
              <a:t>les capitales)</a:t>
            </a:r>
            <a:endParaRPr lang="fr-FR" sz="2000" dirty="0"/>
          </a:p>
        </p:txBody>
      </p:sp>
      <p:sp>
        <p:nvSpPr>
          <p:cNvPr id="5" name="Espace réservé de la date 4"/>
          <p:cNvSpPr>
            <a:spLocks noGrp="1"/>
          </p:cNvSpPr>
          <p:nvPr>
            <p:ph type="dt" sz="half" idx="10"/>
          </p:nvPr>
        </p:nvSpPr>
        <p:spPr>
          <a:xfrm>
            <a:off x="2411413" y="6207125"/>
            <a:ext cx="2700647" cy="318219"/>
          </a:xfrm>
        </p:spPr>
        <p:txBody>
          <a:bodyPr/>
          <a:lstStyle/>
          <a:p>
            <a:pPr>
              <a:defRPr/>
            </a:pPr>
            <a:r>
              <a:rPr lang="fr-FR" dirty="0" smtClean="0"/>
              <a:t>Sous-direction mobilité internationale </a:t>
            </a:r>
            <a:fld id="{2A01F9B4-865E-475A-9C10-CCFC2B74EFE2}" type="datetime1">
              <a:rPr lang="fr-FR" smtClean="0"/>
              <a:pPr>
                <a:defRPr/>
              </a:pPr>
              <a:t>12/06/2015</a:t>
            </a:fld>
            <a:endParaRPr lang="fr-FR" dirty="0"/>
          </a:p>
        </p:txBody>
      </p:sp>
      <p:sp>
        <p:nvSpPr>
          <p:cNvPr id="6" name="Espace réservé du pied de page 5"/>
          <p:cNvSpPr>
            <a:spLocks noGrp="1"/>
          </p:cNvSpPr>
          <p:nvPr>
            <p:ph type="ftr" sz="quarter" idx="11"/>
          </p:nvPr>
        </p:nvSpPr>
        <p:spPr/>
        <p:txBody>
          <a:bodyPr/>
          <a:lstStyle/>
          <a:p>
            <a:pPr>
              <a:defRPr/>
            </a:pPr>
            <a:r>
              <a:rPr lang="fr-FR" dirty="0" smtClean="0"/>
              <a:t>DIRECTION DES RELATIONS INTERNATIONALES</a:t>
            </a:r>
            <a:endParaRPr lang="fr-FR" dirty="0"/>
          </a:p>
        </p:txBody>
      </p:sp>
      <p:sp>
        <p:nvSpPr>
          <p:cNvPr id="7" name="Espace réservé du numéro de diapositive 6"/>
          <p:cNvSpPr>
            <a:spLocks noGrp="1"/>
          </p:cNvSpPr>
          <p:nvPr>
            <p:ph type="sldNum" sz="quarter" idx="12"/>
          </p:nvPr>
        </p:nvSpPr>
        <p:spPr/>
        <p:txBody>
          <a:bodyPr/>
          <a:lstStyle/>
          <a:p>
            <a:pPr>
              <a:defRPr/>
            </a:pPr>
            <a:fld id="{1F765637-941D-402A-B5ED-84CD4067FF94}" type="slidenum">
              <a:rPr lang="fr-FR" smtClean="0"/>
              <a:pPr>
                <a:defRPr/>
              </a:pPr>
              <a:t>3</a:t>
            </a:fld>
            <a:endParaRPr lang="fr-FR"/>
          </a:p>
        </p:txBody>
      </p:sp>
    </p:spTree>
    <p:extLst>
      <p:ext uri="{BB962C8B-B14F-4D97-AF65-F5344CB8AC3E}">
        <p14:creationId xmlns:p14="http://schemas.microsoft.com/office/powerpoint/2010/main" val="24472787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3600" dirty="0" smtClean="0"/>
              <a:t>PREVOIR SON BUDGET</a:t>
            </a:r>
            <a:endParaRPr lang="fr-FR" sz="3600" dirty="0"/>
          </a:p>
        </p:txBody>
      </p:sp>
      <p:sp>
        <p:nvSpPr>
          <p:cNvPr id="3" name="Espace réservé du contenu 2"/>
          <p:cNvSpPr>
            <a:spLocks noGrp="1"/>
          </p:cNvSpPr>
          <p:nvPr>
            <p:ph sz="half" idx="1"/>
          </p:nvPr>
        </p:nvSpPr>
        <p:spPr/>
        <p:txBody>
          <a:bodyPr/>
          <a:lstStyle/>
          <a:p>
            <a:pPr algn="just"/>
            <a:r>
              <a:rPr lang="fr-FR" sz="2000" u="sng" dirty="0" smtClean="0"/>
              <a:t>COMMENT?</a:t>
            </a:r>
            <a:r>
              <a:rPr lang="fr-FR" sz="2000" dirty="0" smtClean="0"/>
              <a:t/>
            </a:r>
            <a:br>
              <a:rPr lang="fr-FR" sz="2000" dirty="0" smtClean="0"/>
            </a:br>
            <a:r>
              <a:rPr lang="fr-FR" sz="2000" dirty="0" smtClean="0"/>
              <a:t/>
            </a:r>
            <a:br>
              <a:rPr lang="fr-FR" sz="2000" dirty="0" smtClean="0"/>
            </a:br>
            <a:r>
              <a:rPr lang="fr-FR" sz="2000" dirty="0" smtClean="0"/>
              <a:t>-en s’informant sur le coût de la vie dans le pays et la ville d’accueil </a:t>
            </a:r>
            <a:r>
              <a:rPr lang="fr-FR" sz="1400" dirty="0" smtClean="0"/>
              <a:t>(site internet de l’établissement d’accueil, site « Conseils aux </a:t>
            </a:r>
            <a:r>
              <a:rPr lang="fr-FR" sz="1400" dirty="0" smtClean="0"/>
              <a:t>voyageurs » et « fiches pays expatriation » </a:t>
            </a:r>
            <a:r>
              <a:rPr lang="fr-FR" sz="1400" dirty="0" smtClean="0"/>
              <a:t>du Ministère des affaires étrangères et du développement international)</a:t>
            </a:r>
          </a:p>
          <a:p>
            <a:pPr algn="just"/>
            <a:r>
              <a:rPr lang="fr-FR" sz="2000" dirty="0"/>
              <a:t> </a:t>
            </a:r>
            <a:r>
              <a:rPr lang="fr-FR" sz="2000" dirty="0" smtClean="0"/>
              <a:t>   -</a:t>
            </a:r>
            <a:r>
              <a:rPr lang="fr-FR" sz="1600" dirty="0" smtClean="0"/>
              <a:t>en établissant, AVANT le départ, un budget prévisionnel de la mobilité incluant toutes les charges fixes (loyer, facture de mobile, etc…), les postes de dépenses prévus (alimentation, transports, </a:t>
            </a:r>
            <a:r>
              <a:rPr lang="fr-FR" sz="1600" dirty="0" err="1" smtClean="0"/>
              <a:t>etc</a:t>
            </a:r>
            <a:r>
              <a:rPr lang="fr-FR" sz="1600" dirty="0" smtClean="0"/>
              <a:t>)</a:t>
            </a:r>
            <a:endParaRPr lang="fr-FR" sz="1600" dirty="0"/>
          </a:p>
        </p:txBody>
      </p:sp>
      <p:sp>
        <p:nvSpPr>
          <p:cNvPr id="4" name="Espace réservé du contenu 3"/>
          <p:cNvSpPr>
            <a:spLocks noGrp="1"/>
          </p:cNvSpPr>
          <p:nvPr>
            <p:ph sz="half" idx="2"/>
          </p:nvPr>
        </p:nvSpPr>
        <p:spPr/>
        <p:txBody>
          <a:bodyPr/>
          <a:lstStyle/>
          <a:p>
            <a:endParaRPr lang="fr-FR" dirty="0" smtClean="0"/>
          </a:p>
          <a:p>
            <a:pPr marL="342900" indent="-342900" algn="just">
              <a:buFontTx/>
              <a:buChar char="-"/>
            </a:pPr>
            <a:r>
              <a:rPr lang="fr-FR" sz="1600" dirty="0" smtClean="0"/>
              <a:t>En gardant à l’esprit qu’à l’étranger, des dépenses inhabituelles peuvent être nécessaires </a:t>
            </a:r>
            <a:r>
              <a:rPr lang="fr-FR" sz="1200" dirty="0" smtClean="0"/>
              <a:t>(loyer, livres à acquérir pour les études, vaisselle, vêtements, </a:t>
            </a:r>
            <a:r>
              <a:rPr lang="fr-FR" sz="1200" dirty="0" err="1" smtClean="0"/>
              <a:t>etc</a:t>
            </a:r>
            <a:r>
              <a:rPr lang="fr-FR" sz="1200" dirty="0" smtClean="0"/>
              <a:t>)</a:t>
            </a:r>
          </a:p>
          <a:p>
            <a:pPr marL="0" indent="0" algn="just"/>
            <a:endParaRPr lang="fr-FR" sz="1200" dirty="0"/>
          </a:p>
          <a:p>
            <a:pPr marL="285750" indent="-285750" algn="just">
              <a:buFontTx/>
              <a:buChar char="-"/>
            </a:pPr>
            <a:r>
              <a:rPr lang="fr-FR" sz="1600" dirty="0" smtClean="0"/>
              <a:t>En gardant à l’esprit que les aides financières perçues pour la mobilité ne sont pas un salaire </a:t>
            </a:r>
            <a:r>
              <a:rPr lang="fr-FR" sz="1200" dirty="0" smtClean="0"/>
              <a:t>(elles ne couvrent pas toutes les dépenses mensuelles, elles n’arrivent pas à date </a:t>
            </a:r>
            <a:r>
              <a:rPr lang="fr-FR" sz="1200" dirty="0" smtClean="0"/>
              <a:t>fixe chaque mois : il ne faut donc pas faire reposer des dépenses vitales, telles que payement du loyer et de l’alimentation sur ces seules aides, mais sur une partie de budget sûre et certaine aux dates clés de paiement de loyer)</a:t>
            </a:r>
            <a:endParaRPr lang="fr-FR" sz="1200" dirty="0"/>
          </a:p>
        </p:txBody>
      </p:sp>
      <p:sp>
        <p:nvSpPr>
          <p:cNvPr id="5" name="Espace réservé de la date 4"/>
          <p:cNvSpPr>
            <a:spLocks noGrp="1"/>
          </p:cNvSpPr>
          <p:nvPr>
            <p:ph type="dt" sz="half" idx="10"/>
          </p:nvPr>
        </p:nvSpPr>
        <p:spPr>
          <a:xfrm>
            <a:off x="2411413" y="6207125"/>
            <a:ext cx="2700647" cy="318219"/>
          </a:xfrm>
        </p:spPr>
        <p:txBody>
          <a:bodyPr/>
          <a:lstStyle/>
          <a:p>
            <a:pPr>
              <a:defRPr/>
            </a:pPr>
            <a:r>
              <a:rPr lang="fr-FR" dirty="0" smtClean="0"/>
              <a:t>Sous-direction mobilité internationale </a:t>
            </a:r>
            <a:fld id="{2A01F9B4-865E-475A-9C10-CCFC2B74EFE2}" type="datetime1">
              <a:rPr lang="fr-FR" smtClean="0"/>
              <a:pPr>
                <a:defRPr/>
              </a:pPr>
              <a:t>12/06/2015</a:t>
            </a:fld>
            <a:endParaRPr lang="fr-FR" dirty="0"/>
          </a:p>
        </p:txBody>
      </p:sp>
      <p:sp>
        <p:nvSpPr>
          <p:cNvPr id="6" name="Espace réservé du pied de page 5"/>
          <p:cNvSpPr>
            <a:spLocks noGrp="1"/>
          </p:cNvSpPr>
          <p:nvPr>
            <p:ph type="ftr" sz="quarter" idx="11"/>
          </p:nvPr>
        </p:nvSpPr>
        <p:spPr/>
        <p:txBody>
          <a:bodyPr/>
          <a:lstStyle/>
          <a:p>
            <a:pPr>
              <a:defRPr/>
            </a:pPr>
            <a:r>
              <a:rPr lang="fr-FR" dirty="0" smtClean="0"/>
              <a:t>DIRECTION DES RELATIONS INTERNATIONALES</a:t>
            </a:r>
            <a:endParaRPr lang="fr-FR" dirty="0"/>
          </a:p>
        </p:txBody>
      </p:sp>
      <p:sp>
        <p:nvSpPr>
          <p:cNvPr id="7" name="Espace réservé du numéro de diapositive 6"/>
          <p:cNvSpPr>
            <a:spLocks noGrp="1"/>
          </p:cNvSpPr>
          <p:nvPr>
            <p:ph type="sldNum" sz="quarter" idx="12"/>
          </p:nvPr>
        </p:nvSpPr>
        <p:spPr/>
        <p:txBody>
          <a:bodyPr/>
          <a:lstStyle/>
          <a:p>
            <a:pPr>
              <a:defRPr/>
            </a:pPr>
            <a:fld id="{1F765637-941D-402A-B5ED-84CD4067FF94}" type="slidenum">
              <a:rPr lang="fr-FR" smtClean="0"/>
              <a:pPr>
                <a:defRPr/>
              </a:pPr>
              <a:t>4</a:t>
            </a:fld>
            <a:endParaRPr lang="fr-FR"/>
          </a:p>
        </p:txBody>
      </p:sp>
    </p:spTree>
    <p:extLst>
      <p:ext uri="{BB962C8B-B14F-4D97-AF65-F5344CB8AC3E}">
        <p14:creationId xmlns:p14="http://schemas.microsoft.com/office/powerpoint/2010/main" val="33611473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t>Autres démarches administratives à prévoir AVANT le départ en mobilité</a:t>
            </a:r>
            <a:endParaRPr lang="fr-FR" sz="2800" dirty="0"/>
          </a:p>
        </p:txBody>
      </p:sp>
      <p:sp>
        <p:nvSpPr>
          <p:cNvPr id="3" name="Espace réservé du contenu 2"/>
          <p:cNvSpPr>
            <a:spLocks noGrp="1"/>
          </p:cNvSpPr>
          <p:nvPr>
            <p:ph idx="1"/>
          </p:nvPr>
        </p:nvSpPr>
        <p:spPr/>
        <p:txBody>
          <a:bodyPr/>
          <a:lstStyle/>
          <a:p>
            <a:pPr marL="285750" indent="-285750">
              <a:buFont typeface="Arial" pitchFamily="34" charset="0"/>
              <a:buChar char="•"/>
            </a:pPr>
            <a:r>
              <a:rPr lang="fr-FR" sz="1800" dirty="0" smtClean="0">
                <a:latin typeface="+mj-lt"/>
              </a:rPr>
              <a:t>Effectuer dès que possible en juillet son </a:t>
            </a:r>
            <a:r>
              <a:rPr lang="fr-FR" sz="1800" dirty="0">
                <a:latin typeface="+mj-lt"/>
              </a:rPr>
              <a:t>inscription administrative à l’Université de Lorraine pour l’année académique correspondant à la période de mobilité </a:t>
            </a:r>
            <a:r>
              <a:rPr lang="fr-FR" sz="1800" dirty="0" smtClean="0">
                <a:latin typeface="+mj-lt"/>
              </a:rPr>
              <a:t>ERASMUS (pour l’inscription pédagogique, respecter les consignes de sa composante de rattachement)</a:t>
            </a:r>
            <a:endParaRPr lang="fr-FR" sz="1800" dirty="0">
              <a:latin typeface="+mj-lt"/>
            </a:endParaRPr>
          </a:p>
          <a:p>
            <a:pPr marL="0" indent="0"/>
            <a:endParaRPr lang="fr-FR" sz="1800" dirty="0">
              <a:latin typeface="+mj-lt"/>
            </a:endParaRPr>
          </a:p>
          <a:p>
            <a:pPr marL="342900" indent="-342900">
              <a:buFont typeface="Arial" pitchFamily="34" charset="0"/>
              <a:buChar char="•"/>
            </a:pPr>
            <a:r>
              <a:rPr lang="fr-FR" sz="1800" dirty="0" smtClean="0">
                <a:latin typeface="+mj-lt"/>
              </a:rPr>
              <a:t>Une fois son inscription administrative faite à l’Université de Lorraine, effectuer les démarches d’obtention de </a:t>
            </a:r>
            <a:r>
              <a:rPr lang="fr-FR" sz="1800" b="1" dirty="0" smtClean="0">
                <a:latin typeface="+mj-lt"/>
              </a:rPr>
              <a:t>la </a:t>
            </a:r>
            <a:r>
              <a:rPr lang="fr-FR" sz="1800" b="1" dirty="0">
                <a:latin typeface="+mj-lt"/>
              </a:rPr>
              <a:t>carte européenne d’assurance maladie </a:t>
            </a:r>
            <a:r>
              <a:rPr lang="fr-FR" sz="1800" dirty="0">
                <a:latin typeface="+mj-lt"/>
              </a:rPr>
              <a:t>avant de </a:t>
            </a:r>
            <a:r>
              <a:rPr lang="fr-FR" sz="1800" dirty="0" smtClean="0">
                <a:latin typeface="+mj-lt"/>
              </a:rPr>
              <a:t>partir auprès de la CPAM ou de sa mutuelle étudiante</a:t>
            </a:r>
          </a:p>
          <a:p>
            <a:pPr marL="0" indent="0"/>
            <a:endParaRPr lang="fr-FR" sz="1800" dirty="0" smtClean="0">
              <a:latin typeface="+mj-lt"/>
            </a:endParaRPr>
          </a:p>
          <a:p>
            <a:pPr marL="342900" indent="-342900">
              <a:buFont typeface="Arial" pitchFamily="34" charset="0"/>
              <a:buChar char="•"/>
            </a:pPr>
            <a:r>
              <a:rPr lang="fr-FR" sz="1800" dirty="0">
                <a:latin typeface="+mj-lt"/>
              </a:rPr>
              <a:t>Vérifier que </a:t>
            </a:r>
            <a:r>
              <a:rPr lang="fr-FR" sz="1800" dirty="0" smtClean="0">
                <a:latin typeface="+mj-lt"/>
              </a:rPr>
              <a:t>ses </a:t>
            </a:r>
            <a:r>
              <a:rPr lang="fr-FR" sz="1800" dirty="0">
                <a:latin typeface="+mj-lt"/>
              </a:rPr>
              <a:t>pièces d’identité sont en cours de </a:t>
            </a:r>
            <a:r>
              <a:rPr lang="fr-FR" sz="1800" dirty="0" smtClean="0">
                <a:latin typeface="+mj-lt"/>
              </a:rPr>
              <a:t>validité</a:t>
            </a:r>
          </a:p>
          <a:p>
            <a:pPr marL="342900" indent="-342900">
              <a:buFont typeface="Arial" pitchFamily="34" charset="0"/>
              <a:buChar char="•"/>
            </a:pPr>
            <a:endParaRPr lang="fr-FR" sz="1800" dirty="0">
              <a:latin typeface="+mj-lt"/>
            </a:endParaRPr>
          </a:p>
          <a:p>
            <a:pPr marL="342900" indent="-342900">
              <a:buFont typeface="Arial" pitchFamily="34" charset="0"/>
              <a:buChar char="•"/>
            </a:pPr>
            <a:r>
              <a:rPr lang="fr-FR" sz="1800" dirty="0" smtClean="0">
                <a:latin typeface="+mj-lt"/>
              </a:rPr>
              <a:t>Pour les étudiants qui ne sont pas de </a:t>
            </a:r>
            <a:r>
              <a:rPr lang="fr-FR" sz="1800" dirty="0">
                <a:latin typeface="+mj-lt"/>
              </a:rPr>
              <a:t>nationalité </a:t>
            </a:r>
            <a:r>
              <a:rPr lang="fr-FR" sz="1800" dirty="0" smtClean="0">
                <a:latin typeface="+mj-lt"/>
              </a:rPr>
              <a:t>française ou de </a:t>
            </a:r>
            <a:r>
              <a:rPr lang="fr-FR" sz="1800" smtClean="0">
                <a:latin typeface="+mj-lt"/>
              </a:rPr>
              <a:t>l’Espace Schengen, </a:t>
            </a:r>
            <a:r>
              <a:rPr lang="fr-FR" sz="1800" dirty="0" smtClean="0">
                <a:latin typeface="+mj-lt"/>
              </a:rPr>
              <a:t>penser </a:t>
            </a:r>
            <a:r>
              <a:rPr lang="fr-FR" sz="1800" dirty="0">
                <a:latin typeface="+mj-lt"/>
              </a:rPr>
              <a:t>au </a:t>
            </a:r>
            <a:r>
              <a:rPr lang="fr-FR" sz="1800" dirty="0" smtClean="0">
                <a:latin typeface="+mj-lt"/>
              </a:rPr>
              <a:t>renouvellement de votre titre de séjour (contact </a:t>
            </a:r>
            <a:r>
              <a:rPr lang="fr-FR" sz="1800" dirty="0">
                <a:latin typeface="+mj-lt"/>
              </a:rPr>
              <a:t>Accueil Info Etudiants 03 54 50 41 01 , prendre rendez vous suffisamment </a:t>
            </a:r>
            <a:r>
              <a:rPr lang="fr-FR" sz="1800" dirty="0" smtClean="0">
                <a:latin typeface="+mj-lt"/>
              </a:rPr>
              <a:t>tôt)</a:t>
            </a:r>
          </a:p>
          <a:p>
            <a:pPr marL="342900" indent="-342900">
              <a:buFont typeface="Arial" pitchFamily="34" charset="0"/>
              <a:buChar char="•"/>
            </a:pPr>
            <a:endParaRPr lang="fr-FR" sz="1800" dirty="0">
              <a:latin typeface="+mj-lt"/>
            </a:endParaRPr>
          </a:p>
          <a:p>
            <a:pPr marL="342900" indent="-342900">
              <a:buFont typeface="Arial" pitchFamily="34" charset="0"/>
              <a:buChar char="•"/>
            </a:pPr>
            <a:endParaRPr lang="fr-FR" sz="1800" dirty="0" smtClean="0">
              <a:latin typeface="+mj-lt"/>
            </a:endParaRPr>
          </a:p>
          <a:p>
            <a:pPr marL="342900" indent="-342900">
              <a:buFont typeface="Arial" pitchFamily="34" charset="0"/>
              <a:buChar char="•"/>
            </a:pPr>
            <a:endParaRPr lang="fr-FR" sz="1800" dirty="0" smtClean="0">
              <a:latin typeface="+mj-lt"/>
            </a:endParaRPr>
          </a:p>
        </p:txBody>
      </p:sp>
      <p:sp>
        <p:nvSpPr>
          <p:cNvPr id="4" name="Espace réservé de la date 3"/>
          <p:cNvSpPr>
            <a:spLocks noGrp="1"/>
          </p:cNvSpPr>
          <p:nvPr>
            <p:ph type="dt" sz="half" idx="10"/>
          </p:nvPr>
        </p:nvSpPr>
        <p:spPr>
          <a:xfrm>
            <a:off x="2411413" y="6207125"/>
            <a:ext cx="2448619" cy="354223"/>
          </a:xfrm>
        </p:spPr>
        <p:txBody>
          <a:bodyPr/>
          <a:lstStyle/>
          <a:p>
            <a:pPr>
              <a:defRPr/>
            </a:pPr>
            <a:r>
              <a:rPr lang="fr-FR" dirty="0"/>
              <a:t>Sous-direction mobilité internationale               </a:t>
            </a:r>
            <a:fld id="{67340E81-AA0D-432B-B8A9-CED6A720C483}" type="datetime1">
              <a:rPr lang="fr-FR"/>
              <a:pPr>
                <a:defRPr/>
              </a:pPr>
              <a:t>12/06/2015</a:t>
            </a:fld>
            <a:endParaRPr lang="fr-FR" dirty="0"/>
          </a:p>
          <a:p>
            <a:pPr>
              <a:defRPr/>
            </a:pPr>
            <a:endParaRPr lang="fr-FR" dirty="0">
              <a:solidFill>
                <a:srgbClr val="FFFFFF"/>
              </a:solidFill>
            </a:endParaRPr>
          </a:p>
        </p:txBody>
      </p:sp>
      <p:sp>
        <p:nvSpPr>
          <p:cNvPr id="5" name="Espace réservé du pied de page 4"/>
          <p:cNvSpPr>
            <a:spLocks noGrp="1"/>
          </p:cNvSpPr>
          <p:nvPr>
            <p:ph type="ftr" sz="quarter" idx="11"/>
          </p:nvPr>
        </p:nvSpPr>
        <p:spPr/>
        <p:txBody>
          <a:bodyPr/>
          <a:lstStyle/>
          <a:p>
            <a:pPr>
              <a:defRPr/>
            </a:pPr>
            <a:r>
              <a:rPr lang="fr-FR" dirty="0" smtClean="0">
                <a:solidFill>
                  <a:srgbClr val="FFFFFF"/>
                </a:solidFill>
              </a:rPr>
              <a:t>DIRECTION DES RELATIONS INTERNATIONALES ET EUROPEENNES</a:t>
            </a:r>
            <a:endParaRPr lang="fr-FR" dirty="0">
              <a:solidFill>
                <a:srgbClr val="FFFFFF"/>
              </a:solidFill>
            </a:endParaRPr>
          </a:p>
        </p:txBody>
      </p:sp>
      <p:sp>
        <p:nvSpPr>
          <p:cNvPr id="6" name="Espace réservé du numéro de diapositive 5"/>
          <p:cNvSpPr>
            <a:spLocks noGrp="1"/>
          </p:cNvSpPr>
          <p:nvPr>
            <p:ph type="sldNum" sz="quarter" idx="12"/>
          </p:nvPr>
        </p:nvSpPr>
        <p:spPr/>
        <p:txBody>
          <a:bodyPr/>
          <a:lstStyle/>
          <a:p>
            <a:pPr>
              <a:defRPr/>
            </a:pPr>
            <a:fld id="{2F3890A5-5C2A-4BBF-8E5A-4E7D0CED37A9}" type="slidenum">
              <a:rPr lang="fr-FR" smtClean="0">
                <a:solidFill>
                  <a:srgbClr val="FFFFFF"/>
                </a:solidFill>
              </a:rPr>
              <a:pPr>
                <a:defRPr/>
              </a:pPr>
              <a:t>5</a:t>
            </a:fld>
            <a:endParaRPr lang="fr-FR">
              <a:solidFill>
                <a:srgbClr val="FFFFFF"/>
              </a:solidFill>
            </a:endParaRPr>
          </a:p>
        </p:txBody>
      </p:sp>
    </p:spTree>
    <p:extLst>
      <p:ext uri="{BB962C8B-B14F-4D97-AF65-F5344CB8AC3E}">
        <p14:creationId xmlns:p14="http://schemas.microsoft.com/office/powerpoint/2010/main" val="128643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a:t>Autres démarches administratives à prévoir AVANT le départ en </a:t>
            </a:r>
            <a:r>
              <a:rPr lang="fr-FR" sz="2800" dirty="0" smtClean="0"/>
              <a:t>mobilité (suite)</a:t>
            </a:r>
            <a:endParaRPr lang="fr-FR" sz="2800" dirty="0"/>
          </a:p>
        </p:txBody>
      </p:sp>
      <p:sp>
        <p:nvSpPr>
          <p:cNvPr id="3" name="Espace réservé du contenu 2"/>
          <p:cNvSpPr>
            <a:spLocks noGrp="1"/>
          </p:cNvSpPr>
          <p:nvPr>
            <p:ph idx="1"/>
          </p:nvPr>
        </p:nvSpPr>
        <p:spPr/>
        <p:txBody>
          <a:bodyPr/>
          <a:lstStyle/>
          <a:p>
            <a:pPr marL="342900" indent="-342900">
              <a:buFont typeface="Arial" pitchFamily="34" charset="0"/>
              <a:buChar char="•"/>
            </a:pPr>
            <a:r>
              <a:rPr lang="fr-FR" sz="1800" dirty="0" smtClean="0">
                <a:latin typeface="+mj-lt"/>
              </a:rPr>
              <a:t>Conserver </a:t>
            </a:r>
            <a:r>
              <a:rPr lang="fr-FR" sz="1800" dirty="0">
                <a:latin typeface="+mj-lt"/>
              </a:rPr>
              <a:t>son compte bancaire en France ou en ouvrir un, car le paiement des aides financières à la mobilité s’effectue uniquement sur un compte </a:t>
            </a:r>
            <a:r>
              <a:rPr lang="fr-FR" sz="1800" b="1" dirty="0">
                <a:latin typeface="+mj-lt"/>
              </a:rPr>
              <a:t>français</a:t>
            </a:r>
            <a:r>
              <a:rPr lang="fr-FR" sz="1800" dirty="0">
                <a:latin typeface="+mj-lt"/>
              </a:rPr>
              <a:t> au nom de l’étudiant bénéficiaire de la mobilité ERASMUS (RIB des parents refusé)</a:t>
            </a:r>
          </a:p>
          <a:p>
            <a:pPr marL="342900" indent="-342900">
              <a:buFont typeface="Arial" pitchFamily="34" charset="0"/>
              <a:buChar char="•"/>
            </a:pPr>
            <a:endParaRPr lang="fr-FR" sz="1800" dirty="0">
              <a:latin typeface="+mj-lt"/>
            </a:endParaRPr>
          </a:p>
          <a:p>
            <a:pPr marL="342900" indent="-342900">
              <a:buFont typeface="Arial" pitchFamily="34" charset="0"/>
              <a:buChar char="•"/>
            </a:pPr>
            <a:r>
              <a:rPr lang="fr-FR" sz="1800" dirty="0" smtClean="0">
                <a:latin typeface="+mj-lt"/>
              </a:rPr>
              <a:t>Pour </a:t>
            </a:r>
            <a:r>
              <a:rPr lang="fr-FR" sz="1800" dirty="0">
                <a:latin typeface="+mj-lt"/>
              </a:rPr>
              <a:t>les boursiers sur critères sociaux, </a:t>
            </a:r>
            <a:r>
              <a:rPr lang="fr-FR" sz="1800" dirty="0" smtClean="0">
                <a:latin typeface="+mj-lt"/>
              </a:rPr>
              <a:t>envoyer </a:t>
            </a:r>
            <a:r>
              <a:rPr lang="fr-FR" sz="1800" dirty="0">
                <a:latin typeface="+mj-lt"/>
              </a:rPr>
              <a:t>une copie du contrat étudiant ERASMUS au </a:t>
            </a:r>
            <a:r>
              <a:rPr lang="fr-FR" sz="1800" dirty="0" smtClean="0">
                <a:latin typeface="+mj-lt"/>
              </a:rPr>
              <a:t>CROUS</a:t>
            </a:r>
          </a:p>
          <a:p>
            <a:pPr marL="0" indent="0"/>
            <a:endParaRPr lang="fr-FR" sz="1800" dirty="0">
              <a:latin typeface="+mj-lt"/>
            </a:endParaRPr>
          </a:p>
          <a:p>
            <a:endParaRPr lang="fr-FR" dirty="0"/>
          </a:p>
          <a:p>
            <a:endParaRPr lang="fr-FR" dirty="0"/>
          </a:p>
        </p:txBody>
      </p:sp>
      <p:sp>
        <p:nvSpPr>
          <p:cNvPr id="4" name="Espace réservé de la date 3"/>
          <p:cNvSpPr>
            <a:spLocks noGrp="1"/>
          </p:cNvSpPr>
          <p:nvPr>
            <p:ph type="dt" sz="half" idx="10"/>
          </p:nvPr>
        </p:nvSpPr>
        <p:spPr>
          <a:xfrm>
            <a:off x="2411413" y="6207125"/>
            <a:ext cx="2412615" cy="354223"/>
          </a:xfrm>
        </p:spPr>
        <p:txBody>
          <a:bodyPr/>
          <a:lstStyle/>
          <a:p>
            <a:pPr>
              <a:defRPr/>
            </a:pPr>
            <a:r>
              <a:rPr lang="fr-FR" dirty="0"/>
              <a:t>Sous-direction mobilité internationale               </a:t>
            </a:r>
            <a:fld id="{67340E81-AA0D-432B-B8A9-CED6A720C483}" type="datetime1">
              <a:rPr lang="fr-FR"/>
              <a:pPr>
                <a:defRPr/>
              </a:pPr>
              <a:t>12/06/2015</a:t>
            </a:fld>
            <a:endParaRPr lang="fr-FR" dirty="0"/>
          </a:p>
          <a:p>
            <a:pPr>
              <a:defRPr/>
            </a:pPr>
            <a:endParaRPr lang="fr-FR" dirty="0">
              <a:solidFill>
                <a:srgbClr val="FFFFFF"/>
              </a:solidFill>
            </a:endParaRPr>
          </a:p>
        </p:txBody>
      </p:sp>
      <p:sp>
        <p:nvSpPr>
          <p:cNvPr id="5" name="Espace réservé du pied de page 4"/>
          <p:cNvSpPr>
            <a:spLocks noGrp="1"/>
          </p:cNvSpPr>
          <p:nvPr>
            <p:ph type="ftr" sz="quarter" idx="11"/>
          </p:nvPr>
        </p:nvSpPr>
        <p:spPr/>
        <p:txBody>
          <a:bodyPr/>
          <a:lstStyle/>
          <a:p>
            <a:pPr>
              <a:defRPr/>
            </a:pPr>
            <a:r>
              <a:rPr lang="fr-FR" smtClean="0">
                <a:solidFill>
                  <a:srgbClr val="FFFFFF"/>
                </a:solidFill>
              </a:rPr>
              <a:t>DIRECTION DES RELATIONS INTERNATIONALES ET EUROPEENNES</a:t>
            </a:r>
            <a:endParaRPr lang="fr-FR">
              <a:solidFill>
                <a:srgbClr val="FFFFFF"/>
              </a:solidFill>
            </a:endParaRPr>
          </a:p>
        </p:txBody>
      </p:sp>
      <p:sp>
        <p:nvSpPr>
          <p:cNvPr id="6" name="Espace réservé du numéro de diapositive 5"/>
          <p:cNvSpPr>
            <a:spLocks noGrp="1"/>
          </p:cNvSpPr>
          <p:nvPr>
            <p:ph type="sldNum" sz="quarter" idx="12"/>
          </p:nvPr>
        </p:nvSpPr>
        <p:spPr/>
        <p:txBody>
          <a:bodyPr/>
          <a:lstStyle/>
          <a:p>
            <a:pPr>
              <a:defRPr/>
            </a:pPr>
            <a:fld id="{2F3890A5-5C2A-4BBF-8E5A-4E7D0CED37A9}" type="slidenum">
              <a:rPr lang="fr-FR" smtClean="0">
                <a:solidFill>
                  <a:srgbClr val="FFFFFF"/>
                </a:solidFill>
              </a:rPr>
              <a:pPr>
                <a:defRPr/>
              </a:pPr>
              <a:t>6</a:t>
            </a:fld>
            <a:endParaRPr lang="fr-FR">
              <a:solidFill>
                <a:srgbClr val="FFFFFF"/>
              </a:solidFill>
            </a:endParaRPr>
          </a:p>
        </p:txBody>
      </p:sp>
    </p:spTree>
    <p:extLst>
      <p:ext uri="{BB962C8B-B14F-4D97-AF65-F5344CB8AC3E}">
        <p14:creationId xmlns:p14="http://schemas.microsoft.com/office/powerpoint/2010/main" val="3389468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2400" dirty="0" smtClean="0"/>
              <a:t>Les premières semaines de la mobilité : mémo pour ne rien oublier</a:t>
            </a:r>
            <a:endParaRPr lang="fr-FR" sz="2400" dirty="0"/>
          </a:p>
        </p:txBody>
      </p:sp>
      <p:sp>
        <p:nvSpPr>
          <p:cNvPr id="3" name="Espace réservé du contenu 2"/>
          <p:cNvSpPr>
            <a:spLocks noGrp="1"/>
          </p:cNvSpPr>
          <p:nvPr>
            <p:ph idx="1"/>
          </p:nvPr>
        </p:nvSpPr>
        <p:spPr>
          <a:xfrm>
            <a:off x="457200" y="1124745"/>
            <a:ext cx="8229600" cy="4609306"/>
          </a:xfrm>
        </p:spPr>
        <p:txBody>
          <a:bodyPr/>
          <a:lstStyle/>
          <a:p>
            <a:pPr marL="285750" indent="-285750">
              <a:buFontTx/>
              <a:buChar char="-"/>
            </a:pPr>
            <a:r>
              <a:rPr lang="fr-FR" sz="1600" dirty="0" smtClean="0"/>
              <a:t>Adresser le plus rapidement possible à la Direction des relations internationales de l’Université de Lorraine son attestation d’arrivée dans l’établissement d’accueil pour confirmer sa présence dans l’établissement d’accueil (rappel : durant votre mobilité ERASMUS vous restez rattaché prioritairement à l’Université de Lorraine à qui vous devez rendre compte de votre situation).</a:t>
            </a:r>
          </a:p>
          <a:p>
            <a:pPr marL="285750" indent="-285750">
              <a:buFontTx/>
              <a:buChar char="-"/>
            </a:pPr>
            <a:endParaRPr lang="fr-FR" sz="1600" dirty="0" smtClean="0"/>
          </a:p>
          <a:p>
            <a:pPr marL="285750" indent="-285750">
              <a:buFontTx/>
              <a:buChar char="-"/>
            </a:pPr>
            <a:r>
              <a:rPr lang="fr-FR" sz="1600" dirty="0" smtClean="0"/>
              <a:t>Suivre </a:t>
            </a:r>
            <a:r>
              <a:rPr lang="fr-FR" sz="1600" dirty="0"/>
              <a:t>le programme de cours prévu par le contrat d’études </a:t>
            </a:r>
            <a:r>
              <a:rPr lang="fr-FR" sz="1600" dirty="0" smtClean="0"/>
              <a:t>ERASMUS</a:t>
            </a:r>
          </a:p>
          <a:p>
            <a:pPr marL="0" indent="0"/>
            <a:endParaRPr lang="fr-FR" sz="1600" dirty="0"/>
          </a:p>
          <a:p>
            <a:pPr marL="285750" indent="-285750">
              <a:buFontTx/>
              <a:buChar char="-"/>
            </a:pPr>
            <a:r>
              <a:rPr lang="fr-FR" sz="1600" dirty="0"/>
              <a:t>Garder le contact avec la composante de rattachement à l’Université de </a:t>
            </a:r>
            <a:r>
              <a:rPr lang="fr-FR" sz="1600" dirty="0" smtClean="0"/>
              <a:t>Lorraine et consulter régulièrement son </a:t>
            </a:r>
            <a:r>
              <a:rPr lang="fr-FR" sz="1600" dirty="0"/>
              <a:t>adresse @univ-lorraine.fr</a:t>
            </a:r>
          </a:p>
          <a:p>
            <a:pPr marL="0" indent="0"/>
            <a:endParaRPr lang="fr-FR" sz="1600" dirty="0"/>
          </a:p>
          <a:p>
            <a:pPr marL="285750" indent="-285750">
              <a:buFontTx/>
              <a:buChar char="-"/>
            </a:pPr>
            <a:r>
              <a:rPr lang="fr-FR" sz="1600" dirty="0" smtClean="0"/>
              <a:t>Prévenir immédiatement sa composante de rattachement à l’Université de Lorraine de tout changement dans le programme pédagogique ainsi que de tout changement souhaité dans la durée de la mobilité (réduction ou extension de la mobilité)</a:t>
            </a:r>
          </a:p>
          <a:p>
            <a:pPr marL="0" indent="0"/>
            <a:endParaRPr lang="fr-FR" sz="1600" dirty="0" smtClean="0"/>
          </a:p>
          <a:p>
            <a:pPr marL="285750" indent="-285750">
              <a:buFontTx/>
              <a:buChar char="-"/>
            </a:pPr>
            <a:r>
              <a:rPr lang="fr-FR" sz="1600" dirty="0" smtClean="0"/>
              <a:t>Se présenter obligatoirement aux examens correspondant au programme d’études validé par le contrat d’études ERASMUS</a:t>
            </a:r>
            <a:endParaRPr lang="fr-FR" sz="1800" dirty="0" smtClean="0"/>
          </a:p>
          <a:p>
            <a:pPr marL="285750" indent="-285750">
              <a:buFontTx/>
              <a:buChar char="-"/>
            </a:pPr>
            <a:endParaRPr lang="fr-FR" sz="1800" dirty="0" smtClean="0"/>
          </a:p>
          <a:p>
            <a:pPr marL="285750" indent="-285750">
              <a:buFontTx/>
              <a:buChar char="-"/>
            </a:pPr>
            <a:endParaRPr lang="fr-FR" sz="1800" dirty="0" smtClean="0"/>
          </a:p>
        </p:txBody>
      </p:sp>
      <p:sp>
        <p:nvSpPr>
          <p:cNvPr id="4" name="Espace réservé de la date 3"/>
          <p:cNvSpPr>
            <a:spLocks noGrp="1"/>
          </p:cNvSpPr>
          <p:nvPr>
            <p:ph type="dt" sz="half" idx="10"/>
          </p:nvPr>
        </p:nvSpPr>
        <p:spPr>
          <a:xfrm>
            <a:off x="2411413" y="6207125"/>
            <a:ext cx="2412615" cy="354223"/>
          </a:xfrm>
        </p:spPr>
        <p:txBody>
          <a:bodyPr/>
          <a:lstStyle/>
          <a:p>
            <a:pPr>
              <a:defRPr/>
            </a:pPr>
            <a:r>
              <a:rPr lang="fr-FR" dirty="0"/>
              <a:t>Sous-direction mobilité internationale               </a:t>
            </a:r>
            <a:fld id="{67340E81-AA0D-432B-B8A9-CED6A720C483}" type="datetime1">
              <a:rPr lang="fr-FR"/>
              <a:pPr>
                <a:defRPr/>
              </a:pPr>
              <a:t>12/06/2015</a:t>
            </a:fld>
            <a:endParaRPr lang="fr-FR" dirty="0"/>
          </a:p>
        </p:txBody>
      </p:sp>
      <p:sp>
        <p:nvSpPr>
          <p:cNvPr id="5" name="Espace réservé du pied de page 4"/>
          <p:cNvSpPr>
            <a:spLocks noGrp="1"/>
          </p:cNvSpPr>
          <p:nvPr>
            <p:ph type="ftr" sz="quarter" idx="11"/>
          </p:nvPr>
        </p:nvSpPr>
        <p:spPr/>
        <p:txBody>
          <a:bodyPr/>
          <a:lstStyle/>
          <a:p>
            <a:pPr>
              <a:defRPr/>
            </a:pPr>
            <a:r>
              <a:rPr lang="fr-FR" smtClean="0">
                <a:solidFill>
                  <a:srgbClr val="FFFFFF"/>
                </a:solidFill>
              </a:rPr>
              <a:t>DIRECTION DES RELATIONS INTERNATIONALES ET EUROPEENNES</a:t>
            </a:r>
            <a:endParaRPr lang="fr-FR">
              <a:solidFill>
                <a:srgbClr val="FFFFFF"/>
              </a:solidFill>
            </a:endParaRPr>
          </a:p>
        </p:txBody>
      </p:sp>
      <p:sp>
        <p:nvSpPr>
          <p:cNvPr id="6" name="Espace réservé du numéro de diapositive 5"/>
          <p:cNvSpPr>
            <a:spLocks noGrp="1"/>
          </p:cNvSpPr>
          <p:nvPr>
            <p:ph type="sldNum" sz="quarter" idx="12"/>
          </p:nvPr>
        </p:nvSpPr>
        <p:spPr/>
        <p:txBody>
          <a:bodyPr/>
          <a:lstStyle/>
          <a:p>
            <a:pPr>
              <a:defRPr/>
            </a:pPr>
            <a:fld id="{2F3890A5-5C2A-4BBF-8E5A-4E7D0CED37A9}" type="slidenum">
              <a:rPr lang="fr-FR" smtClean="0">
                <a:solidFill>
                  <a:srgbClr val="FFFFFF"/>
                </a:solidFill>
              </a:rPr>
              <a:pPr>
                <a:defRPr/>
              </a:pPr>
              <a:t>7</a:t>
            </a:fld>
            <a:endParaRPr lang="fr-FR">
              <a:solidFill>
                <a:srgbClr val="FFFFFF"/>
              </a:solidFill>
            </a:endParaRPr>
          </a:p>
        </p:txBody>
      </p:sp>
    </p:spTree>
    <p:extLst>
      <p:ext uri="{BB962C8B-B14F-4D97-AF65-F5344CB8AC3E}">
        <p14:creationId xmlns:p14="http://schemas.microsoft.com/office/powerpoint/2010/main" val="1034758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3200" dirty="0" smtClean="0"/>
              <a:t>Le financement des mobilités ERASMUS-études à l’Université de Lorraine</a:t>
            </a:r>
            <a:endParaRPr lang="fr-FR" sz="3200" dirty="0"/>
          </a:p>
        </p:txBody>
      </p:sp>
      <p:sp>
        <p:nvSpPr>
          <p:cNvPr id="3" name="Espace réservé du contenu 2"/>
          <p:cNvSpPr>
            <a:spLocks noGrp="1"/>
          </p:cNvSpPr>
          <p:nvPr>
            <p:ph idx="1"/>
          </p:nvPr>
        </p:nvSpPr>
        <p:spPr>
          <a:solidFill>
            <a:srgbClr val="92D050"/>
          </a:solidFill>
        </p:spPr>
        <p:txBody>
          <a:bodyPr/>
          <a:lstStyle/>
          <a:p>
            <a:r>
              <a:rPr lang="fr-FR" sz="1800" dirty="0" smtClean="0"/>
              <a:t>    La Direction des relations internationales et européennes de l’Université de Lorraine est notamment chargée de la gestion et du suivi des moyens financiers européens, nationaux et locaux mis en œuvre pour développer la mobilité internationale étudiante, dont la mobilité ERASMUS-études.</a:t>
            </a:r>
          </a:p>
          <a:p>
            <a:r>
              <a:rPr lang="fr-FR" sz="1800" dirty="0" smtClean="0"/>
              <a:t/>
            </a:r>
            <a:br>
              <a:rPr lang="fr-FR" sz="1800" dirty="0" smtClean="0"/>
            </a:br>
            <a:r>
              <a:rPr lang="fr-FR" sz="1800" dirty="0" smtClean="0"/>
              <a:t>Au sein de cette Direction, la sous-direction mobilité internationale est constituée d’une équipe de gestionnaires mobilité. Chaque composante de l’Université est rattachée à un gestionnaire mobilité,</a:t>
            </a:r>
            <a:r>
              <a:rPr lang="fr-FR" sz="1800" dirty="0"/>
              <a:t> qui assure le suivi quotidien des aides financières à la mobilité internationale </a:t>
            </a:r>
            <a:r>
              <a:rPr lang="fr-FR" sz="1800" dirty="0" smtClean="0"/>
              <a:t>étudiante de cette composante. </a:t>
            </a:r>
          </a:p>
          <a:p>
            <a:endParaRPr lang="fr-FR" sz="1800" dirty="0"/>
          </a:p>
          <a:p>
            <a:r>
              <a:rPr lang="fr-FR" sz="1800" dirty="0" smtClean="0"/>
              <a:t>	</a:t>
            </a:r>
            <a:r>
              <a:rPr lang="fr-FR" sz="1800" dirty="0" smtClean="0">
                <a:solidFill>
                  <a:srgbClr val="0070C0"/>
                </a:solidFill>
              </a:rPr>
              <a:t>Le gestionnaire mobilité de référence pour votre école/composante/faculté est </a:t>
            </a:r>
            <a:r>
              <a:rPr lang="fr-FR" sz="1800" smtClean="0">
                <a:solidFill>
                  <a:srgbClr val="0070C0"/>
                </a:solidFill>
              </a:rPr>
              <a:t>: ……….@univ-lorraine.fr</a:t>
            </a:r>
            <a:endParaRPr lang="fr-FR" sz="1800" dirty="0">
              <a:solidFill>
                <a:srgbClr val="0070C0"/>
              </a:solidFill>
            </a:endParaRPr>
          </a:p>
        </p:txBody>
      </p:sp>
      <p:sp>
        <p:nvSpPr>
          <p:cNvPr id="4" name="Espace réservé de la date 3"/>
          <p:cNvSpPr>
            <a:spLocks noGrp="1"/>
          </p:cNvSpPr>
          <p:nvPr>
            <p:ph type="dt" sz="half" idx="10"/>
          </p:nvPr>
        </p:nvSpPr>
        <p:spPr>
          <a:xfrm>
            <a:off x="2411413" y="6207125"/>
            <a:ext cx="2556631" cy="354223"/>
          </a:xfrm>
        </p:spPr>
        <p:txBody>
          <a:bodyPr/>
          <a:lstStyle/>
          <a:p>
            <a:pPr>
              <a:defRPr/>
            </a:pPr>
            <a:r>
              <a:rPr lang="fr-FR" dirty="0"/>
              <a:t>Sous-direction mobilité internationale               </a:t>
            </a:r>
            <a:fld id="{67340E81-AA0D-432B-B8A9-CED6A720C483}" type="datetime1">
              <a:rPr lang="fr-FR"/>
              <a:pPr>
                <a:defRPr/>
              </a:pPr>
              <a:t>12/06/2015</a:t>
            </a:fld>
            <a:endParaRPr lang="fr-FR" dirty="0"/>
          </a:p>
        </p:txBody>
      </p:sp>
      <p:sp>
        <p:nvSpPr>
          <p:cNvPr id="5" name="Espace réservé du pied de page 4"/>
          <p:cNvSpPr>
            <a:spLocks noGrp="1"/>
          </p:cNvSpPr>
          <p:nvPr>
            <p:ph type="ftr" sz="quarter" idx="11"/>
          </p:nvPr>
        </p:nvSpPr>
        <p:spPr/>
        <p:txBody>
          <a:bodyPr/>
          <a:lstStyle/>
          <a:p>
            <a:pPr>
              <a:defRPr/>
            </a:pPr>
            <a:r>
              <a:rPr lang="fr-FR" smtClean="0"/>
              <a:t>DIRECTION DES RELATIONS INTERNATIONALES</a:t>
            </a:r>
            <a:endParaRPr lang="fr-FR"/>
          </a:p>
        </p:txBody>
      </p:sp>
      <p:sp>
        <p:nvSpPr>
          <p:cNvPr id="6" name="Espace réservé du numéro de diapositive 5"/>
          <p:cNvSpPr>
            <a:spLocks noGrp="1"/>
          </p:cNvSpPr>
          <p:nvPr>
            <p:ph type="sldNum" sz="quarter" idx="12"/>
          </p:nvPr>
        </p:nvSpPr>
        <p:spPr/>
        <p:txBody>
          <a:bodyPr/>
          <a:lstStyle/>
          <a:p>
            <a:pPr>
              <a:defRPr/>
            </a:pPr>
            <a:fld id="{EE434C24-85E9-45ED-BBE4-3CE7197E147C}" type="slidenum">
              <a:rPr lang="fr-FR" smtClean="0"/>
              <a:pPr>
                <a:defRPr/>
              </a:pPr>
              <a:t>8</a:t>
            </a:fld>
            <a:endParaRPr lang="fr-FR"/>
          </a:p>
        </p:txBody>
      </p:sp>
    </p:spTree>
    <p:extLst>
      <p:ext uri="{BB962C8B-B14F-4D97-AF65-F5344CB8AC3E}">
        <p14:creationId xmlns:p14="http://schemas.microsoft.com/office/powerpoint/2010/main" val="3653196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93104" y="368660"/>
            <a:ext cx="8229600" cy="801688"/>
          </a:xfrm>
        </p:spPr>
        <p:txBody>
          <a:bodyPr/>
          <a:lstStyle/>
          <a:p>
            <a:pPr algn="ctr"/>
            <a:r>
              <a:rPr lang="fr-FR" sz="2400" dirty="0"/>
              <a:t>Récapitulatif des aides </a:t>
            </a:r>
            <a:r>
              <a:rPr lang="fr-FR" sz="2400" dirty="0" smtClean="0"/>
              <a:t>financières à la mobilité ERASMUS-études gérées par la sous-direction mobilité internationale de la DRIE-UL</a:t>
            </a:r>
            <a:endParaRPr lang="fr-FR" sz="2400" dirty="0"/>
          </a:p>
        </p:txBody>
      </p:sp>
      <p:sp>
        <p:nvSpPr>
          <p:cNvPr id="3" name="Espace réservé du contenu 2"/>
          <p:cNvSpPr>
            <a:spLocks noGrp="1"/>
          </p:cNvSpPr>
          <p:nvPr>
            <p:ph idx="1"/>
          </p:nvPr>
        </p:nvSpPr>
        <p:spPr/>
        <p:txBody>
          <a:bodyPr/>
          <a:lstStyle/>
          <a:p>
            <a:pPr marL="457200" indent="-457200">
              <a:buFont typeface="Arial" panose="020B0604020202020204" pitchFamily="34" charset="0"/>
              <a:buChar char="•"/>
            </a:pPr>
            <a:r>
              <a:rPr lang="fr-FR" dirty="0" smtClean="0"/>
              <a:t>Allocations ERASMUS-études </a:t>
            </a:r>
            <a:r>
              <a:rPr lang="fr-FR" sz="1800" dirty="0" smtClean="0"/>
              <a:t>(source financement : Commission Européenne)</a:t>
            </a:r>
          </a:p>
          <a:p>
            <a:pPr marL="0" indent="0"/>
            <a:endParaRPr lang="fr-FR" dirty="0"/>
          </a:p>
          <a:p>
            <a:pPr marL="457200" indent="-457200">
              <a:buFont typeface="Arial" panose="020B0604020202020204" pitchFamily="34" charset="0"/>
              <a:buChar char="•"/>
            </a:pPr>
            <a:r>
              <a:rPr lang="fr-FR" dirty="0" smtClean="0"/>
              <a:t>Bourses </a:t>
            </a:r>
            <a:r>
              <a:rPr lang="fr-FR" dirty="0"/>
              <a:t>de mobilité sur critères </a:t>
            </a:r>
            <a:r>
              <a:rPr lang="fr-FR" dirty="0" smtClean="0"/>
              <a:t>sociaux </a:t>
            </a:r>
            <a:r>
              <a:rPr lang="fr-FR" sz="1800" dirty="0" smtClean="0"/>
              <a:t>(source de financement : Ministère de l’Enseignement Supérieur, réservé aux étudiants boursiers sur critères sociaux –CROUS-, dès l’échelon 0)</a:t>
            </a:r>
          </a:p>
          <a:p>
            <a:pPr marL="0" indent="0" algn="just"/>
            <a:r>
              <a:rPr lang="fr-FR" sz="1200" b="1" smtClean="0">
                <a:solidFill>
                  <a:srgbClr val="00B050"/>
                </a:solidFill>
              </a:rPr>
              <a:t>Les </a:t>
            </a:r>
            <a:r>
              <a:rPr lang="fr-FR" sz="1200" b="1" dirty="0">
                <a:solidFill>
                  <a:srgbClr val="00B050"/>
                </a:solidFill>
              </a:rPr>
              <a:t>bourses de mobilité sur critères sociaux sont allouées aux étudiants boursiers sur critères sociaux participant au programme ERASMUS-stage ou ERASMUS-études, dans le respect de la circulaire ministérielle </a:t>
            </a:r>
            <a:r>
              <a:rPr lang="fr-FR" sz="1200" b="1" dirty="0" smtClean="0">
                <a:solidFill>
                  <a:srgbClr val="00B050"/>
                </a:solidFill>
              </a:rPr>
              <a:t>dédiée et du formulaire de candidature dédié de l’Université de Lorraine. La bourse de mobilité sur critères sociaux est attribuée prioritairement aux étudiants ERASMUS, mais pas nécessairement pour toute la durée de la mobilité (dépend de l’enveloppe financière disponible).  </a:t>
            </a:r>
            <a:r>
              <a:rPr lang="fr-FR" sz="1200" b="1" dirty="0">
                <a:solidFill>
                  <a:srgbClr val="00B050"/>
                </a:solidFill>
              </a:rPr>
              <a:t>Depuis la décision du Conseil d’Administration de l’Université de Lorraine en date du 16 décembre 2014, les étudiants boursiers sur critères sociaux cumulent désormais la bourse de mobilité sur critères sociaux et une allocation ERASMUS partielle </a:t>
            </a:r>
            <a:r>
              <a:rPr lang="fr-FR" sz="1200" b="1" dirty="0" smtClean="0">
                <a:solidFill>
                  <a:srgbClr val="00B050"/>
                </a:solidFill>
              </a:rPr>
              <a:t>(de 2 </a:t>
            </a:r>
            <a:r>
              <a:rPr lang="fr-FR" sz="1200" b="1" dirty="0">
                <a:solidFill>
                  <a:srgbClr val="00B050"/>
                </a:solidFill>
              </a:rPr>
              <a:t>mois pour les stages ERASMUS et </a:t>
            </a:r>
            <a:r>
              <a:rPr lang="fr-FR" sz="1200" b="1" dirty="0" smtClean="0">
                <a:solidFill>
                  <a:srgbClr val="00B050"/>
                </a:solidFill>
              </a:rPr>
              <a:t>de 3 </a:t>
            </a:r>
            <a:r>
              <a:rPr lang="fr-FR" sz="1200" b="1" dirty="0">
                <a:solidFill>
                  <a:srgbClr val="00B050"/>
                </a:solidFill>
              </a:rPr>
              <a:t>mois pour les séjours d’études) </a:t>
            </a:r>
            <a:r>
              <a:rPr lang="fr-FR" sz="1200" b="1" u="sng" dirty="0">
                <a:solidFill>
                  <a:srgbClr val="00B050"/>
                </a:solidFill>
              </a:rPr>
              <a:t>sous réserve d’enveloppe financière ERASMUS disponible.</a:t>
            </a:r>
          </a:p>
          <a:p>
            <a:pPr marL="457200" indent="-457200" algn="just">
              <a:buFontTx/>
              <a:buChar char="-"/>
            </a:pPr>
            <a:endParaRPr lang="fr-FR" sz="1200" dirty="0"/>
          </a:p>
        </p:txBody>
      </p:sp>
      <p:sp>
        <p:nvSpPr>
          <p:cNvPr id="4" name="Espace réservé de la date 3"/>
          <p:cNvSpPr>
            <a:spLocks noGrp="1"/>
          </p:cNvSpPr>
          <p:nvPr>
            <p:ph type="dt" sz="half" idx="10"/>
          </p:nvPr>
        </p:nvSpPr>
        <p:spPr>
          <a:xfrm>
            <a:off x="2411413" y="6207125"/>
            <a:ext cx="2772655" cy="354223"/>
          </a:xfrm>
        </p:spPr>
        <p:txBody>
          <a:bodyPr/>
          <a:lstStyle/>
          <a:p>
            <a:pPr>
              <a:defRPr/>
            </a:pPr>
            <a:r>
              <a:rPr lang="fr-FR" dirty="0"/>
              <a:t>Sous-direction mobilité internationale               </a:t>
            </a:r>
            <a:fld id="{67340E81-AA0D-432B-B8A9-CED6A720C483}" type="datetime1">
              <a:rPr lang="fr-FR"/>
              <a:pPr>
                <a:defRPr/>
              </a:pPr>
              <a:t>12/06/2015</a:t>
            </a:fld>
            <a:endParaRPr lang="fr-FR" dirty="0"/>
          </a:p>
        </p:txBody>
      </p:sp>
      <p:sp>
        <p:nvSpPr>
          <p:cNvPr id="5" name="Espace réservé du pied de page 4"/>
          <p:cNvSpPr>
            <a:spLocks noGrp="1"/>
          </p:cNvSpPr>
          <p:nvPr>
            <p:ph type="ftr" sz="quarter" idx="11"/>
          </p:nvPr>
        </p:nvSpPr>
        <p:spPr/>
        <p:txBody>
          <a:bodyPr/>
          <a:lstStyle/>
          <a:p>
            <a:pPr>
              <a:defRPr/>
            </a:pPr>
            <a:r>
              <a:rPr lang="fr-FR" smtClean="0"/>
              <a:t>DIRECTION DES RELATIONS INTERNATIONALES</a:t>
            </a:r>
            <a:endParaRPr lang="fr-FR"/>
          </a:p>
        </p:txBody>
      </p:sp>
      <p:sp>
        <p:nvSpPr>
          <p:cNvPr id="6" name="Espace réservé du numéro de diapositive 5"/>
          <p:cNvSpPr>
            <a:spLocks noGrp="1"/>
          </p:cNvSpPr>
          <p:nvPr>
            <p:ph type="sldNum" sz="quarter" idx="12"/>
          </p:nvPr>
        </p:nvSpPr>
        <p:spPr/>
        <p:txBody>
          <a:bodyPr/>
          <a:lstStyle/>
          <a:p>
            <a:pPr>
              <a:defRPr/>
            </a:pPr>
            <a:fld id="{EE434C24-85E9-45ED-BBE4-3CE7197E147C}" type="slidenum">
              <a:rPr lang="fr-FR" smtClean="0"/>
              <a:pPr>
                <a:defRPr/>
              </a:pPr>
              <a:t>9</a:t>
            </a:fld>
            <a:endParaRPr lang="fr-FR"/>
          </a:p>
        </p:txBody>
      </p:sp>
      <p:pic>
        <p:nvPicPr>
          <p:cNvPr id="7" name="Picture 2" descr="C:\Temp\_PA253\EU flag-Erasmus+_vect_POS [B&amp;W].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06143" y="2060848"/>
            <a:ext cx="1800000" cy="5141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8122427"/>
      </p:ext>
    </p:extLst>
  </p:cSld>
  <p:clrMapOvr>
    <a:masterClrMapping/>
  </p:clrMapOvr>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7993</TotalTime>
  <Words>1046</Words>
  <Application>Microsoft Office PowerPoint</Application>
  <PresentationFormat>Affichage à l'écran (4:3)</PresentationFormat>
  <Paragraphs>108</Paragraphs>
  <Slides>10</Slides>
  <Notes>9</Notes>
  <HiddenSlides>0</HiddenSlides>
  <MMClips>0</MMClips>
  <ScaleCrop>false</ScaleCrop>
  <HeadingPairs>
    <vt:vector size="4" baseType="variant">
      <vt:variant>
        <vt:lpstr>Thème</vt:lpstr>
      </vt:variant>
      <vt:variant>
        <vt:i4>2</vt:i4>
      </vt:variant>
      <vt:variant>
        <vt:lpstr>Titres des diapositives</vt:lpstr>
      </vt:variant>
      <vt:variant>
        <vt:i4>10</vt:i4>
      </vt:variant>
    </vt:vector>
  </HeadingPairs>
  <TitlesOfParts>
    <vt:vector size="12" baseType="lpstr">
      <vt:lpstr>Modèle par défaut</vt:lpstr>
      <vt:lpstr>1_Modèle par défaut</vt:lpstr>
      <vt:lpstr>       </vt:lpstr>
      <vt:lpstr>Bien préparer sa mobilité ERASMUS-études, c’est  : </vt:lpstr>
      <vt:lpstr>PREVOIR SON BUDGET : UNE NECESSITE</vt:lpstr>
      <vt:lpstr>PREVOIR SON BUDGET</vt:lpstr>
      <vt:lpstr>Autres démarches administratives à prévoir AVANT le départ en mobilité</vt:lpstr>
      <vt:lpstr>Autres démarches administratives à prévoir AVANT le départ en mobilité (suite)</vt:lpstr>
      <vt:lpstr>Les premières semaines de la mobilité : mémo pour ne rien oublier</vt:lpstr>
      <vt:lpstr>Le financement des mobilités ERASMUS-études à l’Université de Lorraine</vt:lpstr>
      <vt:lpstr>Récapitulatif des aides financières à la mobilité ERASMUS-études gérées par la sous-direction mobilité internationale de la DRIE-UL</vt:lpstr>
      <vt:lpstr>Les aides financières de la Région Lorraine</vt:lpstr>
    </vt:vector>
  </TitlesOfParts>
  <Company>Université Nancy 2</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georg4603</dc:creator>
  <cp:lastModifiedBy>Utilisateur</cp:lastModifiedBy>
  <cp:revision>295</cp:revision>
  <cp:lastPrinted>2014-05-19T09:59:29Z</cp:lastPrinted>
  <dcterms:created xsi:type="dcterms:W3CDTF">2011-12-19T13:36:41Z</dcterms:created>
  <dcterms:modified xsi:type="dcterms:W3CDTF">2015-06-12T19:10:06Z</dcterms:modified>
</cp:coreProperties>
</file>